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147472157" r:id="rId2"/>
    <p:sldId id="2147472161" r:id="rId3"/>
    <p:sldId id="2147472162" r:id="rId4"/>
    <p:sldId id="2147472169" r:id="rId5"/>
    <p:sldId id="2147472091" r:id="rId6"/>
    <p:sldId id="2147472080" r:id="rId7"/>
    <p:sldId id="2147472165" r:id="rId8"/>
    <p:sldId id="2147472150" r:id="rId9"/>
    <p:sldId id="2147472148" r:id="rId10"/>
    <p:sldId id="2147472070" r:id="rId11"/>
    <p:sldId id="2147472072" r:id="rId12"/>
    <p:sldId id="2147472051" r:id="rId13"/>
    <p:sldId id="2147472135" r:id="rId14"/>
    <p:sldId id="2147472073" r:id="rId15"/>
    <p:sldId id="2147472074" r:id="rId16"/>
    <p:sldId id="2147472102" r:id="rId17"/>
    <p:sldId id="2147472097" r:id="rId18"/>
    <p:sldId id="2076137875" r:id="rId19"/>
    <p:sldId id="2076137877" r:id="rId20"/>
    <p:sldId id="2147472112" r:id="rId21"/>
    <p:sldId id="2147472064" r:id="rId22"/>
    <p:sldId id="2147472066" r:id="rId23"/>
    <p:sldId id="2147472108" r:id="rId24"/>
    <p:sldId id="2147472117" r:id="rId25"/>
    <p:sldId id="2147472136" r:id="rId26"/>
    <p:sldId id="2147472082" r:id="rId27"/>
    <p:sldId id="2147472083" r:id="rId28"/>
    <p:sldId id="2147472167" r:id="rId29"/>
    <p:sldId id="2147472129" r:id="rId30"/>
    <p:sldId id="2147472152" r:id="rId31"/>
    <p:sldId id="214747215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6327"/>
  </p:normalViewPr>
  <p:slideViewPr>
    <p:cSldViewPr snapToGrid="0">
      <p:cViewPr>
        <p:scale>
          <a:sx n="116" d="100"/>
          <a:sy n="116" d="100"/>
        </p:scale>
        <p:origin x="56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03067-BE6F-2D4A-9358-9BE74F16DE2D}" type="doc">
      <dgm:prSet loTypeId="urn:microsoft.com/office/officeart/2008/layout/AscendingPictureAccentProcess" loCatId="process" qsTypeId="urn:microsoft.com/office/officeart/2005/8/quickstyle/simple1" qsCatId="simple" csTypeId="urn:microsoft.com/office/officeart/2005/8/colors/accent5_2" csCatId="accent5" phldr="1"/>
      <dgm:spPr/>
      <dgm:t>
        <a:bodyPr/>
        <a:lstStyle/>
        <a:p>
          <a:endParaRPr lang="en-US"/>
        </a:p>
      </dgm:t>
    </dgm:pt>
    <dgm:pt modelId="{E0F28C3C-C235-0E41-AC6E-F8D6061D8D39}">
      <dgm:prSet custT="1"/>
      <dgm:spPr/>
      <dgm:t>
        <a:bodyPr/>
        <a:lstStyle/>
        <a:p>
          <a:r>
            <a:rPr lang="en-US" sz="1000" b="0" i="0" dirty="0" err="1">
              <a:latin typeface="Microsoft YaHei UI" panose="020B0503020204020204" pitchFamily="34" charset="-122"/>
              <a:ea typeface="Microsoft YaHei UI" panose="020B0503020204020204" pitchFamily="34" charset="-122"/>
            </a:rPr>
            <a:t>发端于API服务</a:t>
          </a:r>
          <a:endParaRPr lang="en-US" sz="1000" b="0" i="0" dirty="0">
            <a:latin typeface="Microsoft YaHei UI" panose="020B0503020204020204" pitchFamily="34" charset="-122"/>
            <a:ea typeface="Microsoft YaHei UI" panose="020B0503020204020204" pitchFamily="34" charset="-122"/>
          </a:endParaRPr>
        </a:p>
      </dgm:t>
    </dgm:pt>
    <dgm:pt modelId="{44539606-5FDB-E345-A5B3-CBA32C90A4F6}" type="parTrans" cxnId="{210A6943-87AD-724D-9BB6-0372A7030D74}">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D8F90395-3755-2D49-9100-09392E8DAB17}" type="sibTrans" cxnId="{210A6943-87AD-724D-9BB6-0372A7030D74}">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02AA96C7-B48F-9F4D-A3A9-52C3EB02BF8A}">
      <dgm:prSet custT="1"/>
      <dgm:spPr/>
      <dgm:t>
        <a:bodyPr/>
        <a:lstStyle/>
        <a:p>
          <a:r>
            <a:rPr lang="zh-CN" sz="1000" b="0" i="0" baseline="0" dirty="0">
              <a:latin typeface="Microsoft YaHei UI" panose="020B0503020204020204" pitchFamily="34" charset="-122"/>
              <a:ea typeface="Microsoft YaHei UI" panose="020B0503020204020204" pitchFamily="34" charset="-122"/>
            </a:rPr>
            <a:t>面向研究者和开发者，基于</a:t>
          </a:r>
          <a:r>
            <a:rPr lang="en-US" sz="1000" b="0" i="0" baseline="0" dirty="0">
              <a:latin typeface="Microsoft YaHei UI" panose="020B0503020204020204" pitchFamily="34" charset="-122"/>
              <a:ea typeface="Microsoft YaHei UI" panose="020B0503020204020204" pitchFamily="34" charset="-122"/>
            </a:rPr>
            <a:t>Microsoft Azure</a:t>
          </a:r>
          <a:r>
            <a:rPr lang="zh-CN" sz="1000" b="0" i="0" baseline="0" dirty="0">
              <a:latin typeface="Microsoft YaHei UI" panose="020B0503020204020204" pitchFamily="34" charset="-122"/>
              <a:ea typeface="Microsoft YaHei UI" panose="020B0503020204020204" pitchFamily="34" charset="-122"/>
            </a:rPr>
            <a:t>云做</a:t>
          </a:r>
          <a:r>
            <a:rPr lang="en-US" sz="1000" b="0" i="0" baseline="0" dirty="0">
              <a:latin typeface="Microsoft YaHei UI" panose="020B0503020204020204" pitchFamily="34" charset="-122"/>
              <a:ea typeface="Microsoft YaHei UI" panose="020B0503020204020204" pitchFamily="34" charset="-122"/>
            </a:rPr>
            <a:t>API</a:t>
          </a:r>
          <a:r>
            <a:rPr lang="zh-CN" sz="1000" b="0" i="0" baseline="0" dirty="0">
              <a:latin typeface="Microsoft YaHei UI" panose="020B0503020204020204" pitchFamily="34" charset="-122"/>
              <a:ea typeface="Microsoft YaHei UI" panose="020B0503020204020204" pitchFamily="34" charset="-122"/>
            </a:rPr>
            <a:t>服务</a:t>
          </a:r>
          <a:endParaRPr lang="en-US" sz="1000" dirty="0">
            <a:latin typeface="Microsoft YaHei UI" panose="020B0503020204020204" pitchFamily="34" charset="-122"/>
            <a:ea typeface="Microsoft YaHei UI" panose="020B0503020204020204" pitchFamily="34" charset="-122"/>
          </a:endParaRPr>
        </a:p>
      </dgm:t>
    </dgm:pt>
    <dgm:pt modelId="{B1EDD34E-75EC-DA49-BE2C-0768291F6669}" type="parTrans" cxnId="{915BD4BC-8DFC-984C-9221-A32144DD10EE}">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792883F7-47D1-8E49-8A4E-970B897F7C3F}" type="sibTrans" cxnId="{915BD4BC-8DFC-984C-9221-A32144DD10EE}">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15D91EC3-12C0-AD40-AA63-C9377BAB04C7}">
      <dgm:prSet custT="1"/>
      <dgm:spPr/>
      <dgm:t>
        <a:bodyPr/>
        <a:lstStyle/>
        <a:p>
          <a:r>
            <a:rPr lang="zh-CN" sz="1000" b="0" i="0" baseline="0" dirty="0">
              <a:latin typeface="Microsoft YaHei UI" panose="020B0503020204020204" pitchFamily="34" charset="-122"/>
              <a:ea typeface="Microsoft YaHei UI" panose="020B0503020204020204" pitchFamily="34" charset="-122"/>
            </a:rPr>
            <a:t>发现了人类反馈的价值</a:t>
          </a:r>
          <a:endParaRPr lang="en-US" sz="1000" b="0" i="0" dirty="0">
            <a:latin typeface="Microsoft YaHei UI" panose="020B0503020204020204" pitchFamily="34" charset="-122"/>
            <a:ea typeface="Microsoft YaHei UI" panose="020B0503020204020204" pitchFamily="34" charset="-122"/>
          </a:endParaRPr>
        </a:p>
      </dgm:t>
    </dgm:pt>
    <dgm:pt modelId="{EC723AC8-1429-6F48-850C-978C13C5174D}" type="parTrans" cxnId="{239BB230-35D9-A248-9B42-8643F4370037}">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5C744B3F-0DCE-3E42-A33C-EACF84336DD4}" type="sibTrans" cxnId="{239BB230-35D9-A248-9B42-8643F4370037}">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0578B432-B7BF-B34C-84DC-D28778D40537}">
      <dgm:prSet custT="1"/>
      <dgm:spPr/>
      <dgm:t>
        <a:bodyPr/>
        <a:lstStyle/>
        <a:p>
          <a:r>
            <a:rPr lang="zh-CN" sz="1000" b="0" i="0" baseline="0" dirty="0">
              <a:latin typeface="Microsoft YaHei UI" panose="020B0503020204020204" pitchFamily="34" charset="-122"/>
              <a:ea typeface="Microsoft YaHei UI" panose="020B0503020204020204" pitchFamily="34" charset="-122"/>
            </a:rPr>
            <a:t>通过用户互动获取数据，通过</a:t>
          </a:r>
          <a:r>
            <a:rPr lang="en-US" sz="1000" b="0" i="0" baseline="0" dirty="0">
              <a:latin typeface="Microsoft YaHei UI" panose="020B0503020204020204" pitchFamily="34" charset="-122"/>
              <a:ea typeface="Microsoft YaHei UI" panose="020B0503020204020204" pitchFamily="34" charset="-122"/>
            </a:rPr>
            <a:t>Instruct/RLHF</a:t>
          </a:r>
          <a:r>
            <a:rPr lang="zh-CN" sz="1000" b="0" i="0" baseline="0" dirty="0">
              <a:latin typeface="Microsoft YaHei UI" panose="020B0503020204020204" pitchFamily="34" charset="-122"/>
              <a:ea typeface="Microsoft YaHei UI" panose="020B0503020204020204" pitchFamily="34" charset="-122"/>
            </a:rPr>
            <a:t>训练，显著提升模型性能。</a:t>
          </a:r>
          <a:endParaRPr lang="en-US" sz="1000" dirty="0">
            <a:latin typeface="Microsoft YaHei UI" panose="020B0503020204020204" pitchFamily="34" charset="-122"/>
            <a:ea typeface="Microsoft YaHei UI" panose="020B0503020204020204" pitchFamily="34" charset="-122"/>
          </a:endParaRPr>
        </a:p>
      </dgm:t>
    </dgm:pt>
    <dgm:pt modelId="{41A90412-E7BD-A74D-8282-7AC95B269020}" type="parTrans" cxnId="{EB84DBED-C850-C749-9BFF-C3DB8F59CB2C}">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F7D19D26-518C-F246-BFBF-F7EC21EFFD92}" type="sibTrans" cxnId="{EB84DBED-C850-C749-9BFF-C3DB8F59CB2C}">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D9EBA772-711B-6940-8105-6F493CB88193}">
      <dgm:prSet custT="1"/>
      <dgm:spPr/>
      <dgm:t>
        <a:bodyPr/>
        <a:lstStyle/>
        <a:p>
          <a:r>
            <a:rPr lang="en-US" altLang="zh-CN" sz="1000" b="0" i="0" baseline="0" dirty="0" err="1">
              <a:latin typeface="Microsoft YaHei UI" panose="020B0503020204020204" pitchFamily="34" charset="-122"/>
              <a:ea typeface="Microsoft YaHei UI" panose="020B0503020204020204" pitchFamily="34" charset="-122"/>
            </a:rPr>
            <a:t>ChatGPT</a:t>
          </a:r>
          <a:r>
            <a:rPr lang="zh-CN" altLang="en-US" sz="1000" b="0" i="0" baseline="0" dirty="0">
              <a:latin typeface="Microsoft YaHei UI" panose="020B0503020204020204" pitchFamily="34" charset="-122"/>
              <a:ea typeface="Microsoft YaHei UI" panose="020B0503020204020204" pitchFamily="34" charset="-122"/>
            </a:rPr>
            <a:t>发布，</a:t>
          </a:r>
          <a:r>
            <a:rPr lang="en-US" altLang="zh-CN" sz="1000" b="0" i="0" baseline="0" dirty="0">
              <a:latin typeface="Microsoft YaHei UI" panose="020B0503020204020204" pitchFamily="34" charset="-122"/>
              <a:ea typeface="Microsoft YaHei UI" panose="020B0503020204020204" pitchFamily="34" charset="-122"/>
            </a:rPr>
            <a:t>2</a:t>
          </a:r>
          <a:r>
            <a:rPr lang="zh-CN" altLang="en-US" sz="1000" b="0" i="0" baseline="0" dirty="0">
              <a:latin typeface="Microsoft YaHei UI" panose="020B0503020204020204" pitchFamily="34" charset="-122"/>
              <a:ea typeface="Microsoft YaHei UI" panose="020B0503020204020204" pitchFamily="34" charset="-122"/>
            </a:rPr>
            <a:t>个月突破亿用户</a:t>
          </a:r>
          <a:endParaRPr lang="en-US" sz="1000" b="0" i="0" dirty="0">
            <a:latin typeface="Microsoft YaHei UI" panose="020B0503020204020204" pitchFamily="34" charset="-122"/>
            <a:ea typeface="Microsoft YaHei UI" panose="020B0503020204020204" pitchFamily="34" charset="-122"/>
          </a:endParaRPr>
        </a:p>
      </dgm:t>
    </dgm:pt>
    <dgm:pt modelId="{D7889C9E-D58E-224B-A3B6-9F3193E64F6F}" type="parTrans" cxnId="{3F2DF512-E932-044D-8CE7-583522B0E8AA}">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D569136D-7632-B64A-96DB-647B88CBEF22}" type="sibTrans" cxnId="{3F2DF512-E932-044D-8CE7-583522B0E8AA}">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25EA5F90-93ED-6F4B-A3DA-F6C0C87F66A3}">
      <dgm:prSet custT="1"/>
      <dgm:spPr/>
      <dgm:t>
        <a:bodyPr/>
        <a:lstStyle/>
        <a:p>
          <a:r>
            <a:rPr lang="zh-CN" sz="1000" b="0" i="0" baseline="0" dirty="0">
              <a:latin typeface="Microsoft YaHei UI" panose="020B0503020204020204" pitchFamily="34" charset="-122"/>
              <a:ea typeface="Microsoft YaHei UI" panose="020B0503020204020204" pitchFamily="34" charset="-122"/>
            </a:rPr>
            <a:t>历史上增长最快的新晋互联网服务</a:t>
          </a:r>
          <a:endParaRPr lang="en-US" sz="1000" dirty="0">
            <a:latin typeface="Microsoft YaHei UI" panose="020B0503020204020204" pitchFamily="34" charset="-122"/>
            <a:ea typeface="Microsoft YaHei UI" panose="020B0503020204020204" pitchFamily="34" charset="-122"/>
          </a:endParaRPr>
        </a:p>
      </dgm:t>
    </dgm:pt>
    <dgm:pt modelId="{F9CD0A83-88D5-9244-9A69-0611F48F4D64}" type="parTrans" cxnId="{540325FF-0FFB-2A45-8D63-BCF9C75C2633}">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C2AEB713-14D2-454C-A3EF-F2E18060889C}" type="sibTrans" cxnId="{540325FF-0FFB-2A45-8D63-BCF9C75C2633}">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7E9C1510-34BD-2545-B27E-4DDD2BFBF235}">
      <dgm:prSet custT="1"/>
      <dgm:spPr/>
      <dgm:t>
        <a:bodyPr/>
        <a:lstStyle/>
        <a:p>
          <a:r>
            <a:rPr lang="zh-CN" sz="1000" b="0" i="0" baseline="0" dirty="0">
              <a:latin typeface="Microsoft YaHei UI" panose="020B0503020204020204" pitchFamily="34" charset="-122"/>
              <a:ea typeface="Microsoft YaHei UI" panose="020B0503020204020204" pitchFamily="34" charset="-122"/>
            </a:rPr>
            <a:t>战略内部辩论</a:t>
          </a:r>
          <a:endParaRPr lang="en-US" sz="1000" b="0" i="0" dirty="0">
            <a:latin typeface="Microsoft YaHei UI" panose="020B0503020204020204" pitchFamily="34" charset="-122"/>
            <a:ea typeface="Microsoft YaHei UI" panose="020B0503020204020204" pitchFamily="34" charset="-122"/>
          </a:endParaRPr>
        </a:p>
      </dgm:t>
    </dgm:pt>
    <dgm:pt modelId="{23FB8841-5171-5343-964A-88A4843A3345}" type="parTrans" cxnId="{303451E3-B28D-6C4E-BCE1-7D2396506742}">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49AA8754-858D-8B42-ACF8-F7ED5C367E49}" type="sibTrans" cxnId="{303451E3-B28D-6C4E-BCE1-7D2396506742}">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63F8C0B8-BAF1-D841-AE0F-205DE689D1DE}">
      <dgm:prSet custT="1"/>
      <dgm:spPr/>
      <dgm:t>
        <a:bodyPr/>
        <a:lstStyle/>
        <a:p>
          <a:r>
            <a:rPr lang="zh-CN" sz="1000" b="0" i="0" baseline="0" dirty="0">
              <a:latin typeface="Microsoft YaHei UI" panose="020B0503020204020204" pitchFamily="34" charset="-122"/>
              <a:ea typeface="Microsoft YaHei UI" panose="020B0503020204020204" pitchFamily="34" charset="-122"/>
            </a:rPr>
            <a:t>安全的</a:t>
          </a:r>
          <a:r>
            <a:rPr lang="en-US" sz="1000" b="0" i="0" baseline="0" dirty="0">
              <a:latin typeface="Microsoft YaHei UI" panose="020B0503020204020204" pitchFamily="34" charset="-122"/>
              <a:ea typeface="Microsoft YaHei UI" panose="020B0503020204020204" pitchFamily="34" charset="-122"/>
            </a:rPr>
            <a:t>AGI</a:t>
          </a:r>
          <a:r>
            <a:rPr lang="zh-CN" sz="1000" b="0" i="0" baseline="0" dirty="0">
              <a:latin typeface="Microsoft YaHei UI" panose="020B0503020204020204" pitchFamily="34" charset="-122"/>
              <a:ea typeface="Microsoft YaHei UI" panose="020B0503020204020204" pitchFamily="34" charset="-122"/>
            </a:rPr>
            <a:t>发展 </a:t>
          </a:r>
          <a:r>
            <a:rPr lang="en-US" sz="1000" b="0" i="0" baseline="0" dirty="0">
              <a:latin typeface="Microsoft YaHei UI" panose="020B0503020204020204" pitchFamily="34" charset="-122"/>
              <a:ea typeface="Microsoft YaHei UI" panose="020B0503020204020204" pitchFamily="34" charset="-122"/>
            </a:rPr>
            <a:t>vs </a:t>
          </a:r>
          <a:r>
            <a:rPr lang="en-US" sz="1000" b="0" i="0" baseline="0" dirty="0" err="1">
              <a:latin typeface="Microsoft YaHei UI" panose="020B0503020204020204" pitchFamily="34" charset="-122"/>
              <a:ea typeface="Microsoft YaHei UI" panose="020B0503020204020204" pitchFamily="34" charset="-122"/>
            </a:rPr>
            <a:t>ChatGPT</a:t>
          </a:r>
          <a:r>
            <a:rPr lang="zh-CN" sz="1000" b="0" i="0" baseline="0" dirty="0">
              <a:latin typeface="Microsoft YaHei UI" panose="020B0503020204020204" pitchFamily="34" charset="-122"/>
              <a:ea typeface="Microsoft YaHei UI" panose="020B0503020204020204" pitchFamily="34" charset="-122"/>
            </a:rPr>
            <a:t>的商业化</a:t>
          </a:r>
          <a:endParaRPr lang="en-US" sz="1000" dirty="0">
            <a:latin typeface="Microsoft YaHei UI" panose="020B0503020204020204" pitchFamily="34" charset="-122"/>
            <a:ea typeface="Microsoft YaHei UI" panose="020B0503020204020204" pitchFamily="34" charset="-122"/>
          </a:endParaRPr>
        </a:p>
      </dgm:t>
    </dgm:pt>
    <dgm:pt modelId="{4AD11295-141C-B846-8D82-6A2D242A2475}" type="parTrans" cxnId="{B72C830D-47D9-7B4F-B626-5090D3978E6A}">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87E5186E-51C4-4048-B737-9B2ECB02775B}" type="sibTrans" cxnId="{B72C830D-47D9-7B4F-B626-5090D3978E6A}">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396CDBBC-1C9E-4A49-89DE-36F6AB89979C}">
      <dgm:prSet custT="1"/>
      <dgm:spPr/>
      <dgm:t>
        <a:bodyPr/>
        <a:lstStyle/>
        <a:p>
          <a:r>
            <a:rPr lang="zh-CN" sz="1000" b="0" i="0" baseline="0" dirty="0">
              <a:latin typeface="Microsoft YaHei UI" panose="020B0503020204020204" pitchFamily="34" charset="-122"/>
              <a:ea typeface="Microsoft YaHei UI" panose="020B0503020204020204" pitchFamily="34" charset="-122"/>
            </a:rPr>
            <a:t>领导方向确定</a:t>
          </a:r>
          <a:endParaRPr lang="en-US" sz="1000" b="0" i="0" dirty="0">
            <a:latin typeface="Microsoft YaHei UI" panose="020B0503020204020204" pitchFamily="34" charset="-122"/>
            <a:ea typeface="Microsoft YaHei UI" panose="020B0503020204020204" pitchFamily="34" charset="-122"/>
          </a:endParaRPr>
        </a:p>
      </dgm:t>
    </dgm:pt>
    <dgm:pt modelId="{B07DE05E-59B5-5B41-BEA9-9013F2193100}" type="parTrans" cxnId="{529C6DCB-B863-4147-AD1B-C21148AB46E0}">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536F4F8A-A78D-2E4F-AE43-CCB9A7B6970E}" type="sibTrans" cxnId="{529C6DCB-B863-4147-AD1B-C21148AB46E0}">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AA46D3E9-43F7-E74A-8314-5955D423B198}">
      <dgm:prSet custT="1"/>
      <dgm:spPr/>
      <dgm:t>
        <a:bodyPr/>
        <a:lstStyle/>
        <a:p>
          <a:r>
            <a:rPr lang="zh-CN" sz="1000" b="0" i="0" baseline="0" dirty="0">
              <a:latin typeface="Microsoft YaHei UI" panose="020B0503020204020204" pitchFamily="34" charset="-122"/>
              <a:ea typeface="Microsoft YaHei UI" panose="020B0503020204020204" pitchFamily="34" charset="-122"/>
            </a:rPr>
            <a:t>采纳</a:t>
          </a:r>
          <a:r>
            <a:rPr lang="en-US" sz="1000" b="0" i="0" baseline="0" dirty="0">
              <a:latin typeface="Microsoft YaHei UI" panose="020B0503020204020204" pitchFamily="34" charset="-122"/>
              <a:ea typeface="Microsoft YaHei UI" panose="020B0503020204020204" pitchFamily="34" charset="-122"/>
            </a:rPr>
            <a:t>Sam Altman</a:t>
          </a:r>
          <a:r>
            <a:rPr lang="zh-CN" sz="1000" b="0" i="0" baseline="0" dirty="0">
              <a:latin typeface="Microsoft YaHei UI" panose="020B0503020204020204" pitchFamily="34" charset="-122"/>
              <a:ea typeface="Microsoft YaHei UI" panose="020B0503020204020204" pitchFamily="34" charset="-122"/>
            </a:rPr>
            <a:t>的商业化战略</a:t>
          </a:r>
          <a:r>
            <a:rPr lang="zh-CN" altLang="en-US" sz="1000" b="0" i="0" baseline="0" dirty="0">
              <a:latin typeface="Microsoft YaHei UI" panose="020B0503020204020204" pitchFamily="34" charset="-122"/>
              <a:ea typeface="Microsoft YaHei UI" panose="020B0503020204020204" pitchFamily="34" charset="-122"/>
            </a:rPr>
            <a:t>，全球用户超</a:t>
          </a:r>
          <a:r>
            <a:rPr lang="en-US" altLang="zh-CN" sz="1000" b="0" i="0" baseline="0" dirty="0">
              <a:latin typeface="Microsoft YaHei UI" panose="020B0503020204020204" pitchFamily="34" charset="-122"/>
              <a:ea typeface="Microsoft YaHei UI" panose="020B0503020204020204" pitchFamily="34" charset="-122"/>
            </a:rPr>
            <a:t>1.8</a:t>
          </a:r>
          <a:r>
            <a:rPr lang="zh-CN" altLang="en-US" sz="1000" b="0" i="0" baseline="0" dirty="0">
              <a:latin typeface="Microsoft YaHei UI" panose="020B0503020204020204" pitchFamily="34" charset="-122"/>
              <a:ea typeface="Microsoft YaHei UI" panose="020B0503020204020204" pitchFamily="34" charset="-122"/>
            </a:rPr>
            <a:t>亿，美国用户</a:t>
          </a:r>
          <a:r>
            <a:rPr lang="en-US" altLang="zh-CN" sz="1000" b="0" i="0" baseline="0" dirty="0">
              <a:latin typeface="Microsoft YaHei UI" panose="020B0503020204020204" pitchFamily="34" charset="-122"/>
              <a:ea typeface="Microsoft YaHei UI" panose="020B0503020204020204" pitchFamily="34" charset="-122"/>
            </a:rPr>
            <a:t>14%</a:t>
          </a:r>
          <a:r>
            <a:rPr lang="zh-CN" altLang="en-US" sz="1000" b="0" i="0" baseline="0" dirty="0">
              <a:latin typeface="Microsoft YaHei UI" panose="020B0503020204020204" pitchFamily="34" charset="-122"/>
              <a:ea typeface="Microsoft YaHei UI" panose="020B0503020204020204" pitchFamily="34" charset="-122"/>
            </a:rPr>
            <a:t>，收入超</a:t>
          </a:r>
          <a:r>
            <a:rPr lang="en-US" altLang="zh-CN" sz="1000" b="0" i="0" baseline="0" dirty="0">
              <a:latin typeface="Microsoft YaHei UI" panose="020B0503020204020204" pitchFamily="34" charset="-122"/>
              <a:ea typeface="Microsoft YaHei UI" panose="020B0503020204020204" pitchFamily="34" charset="-122"/>
            </a:rPr>
            <a:t>$16</a:t>
          </a:r>
          <a:r>
            <a:rPr lang="zh-CN" altLang="en-US" sz="1000" b="0" i="0" baseline="0" dirty="0">
              <a:latin typeface="Microsoft YaHei UI" panose="020B0503020204020204" pitchFamily="34" charset="-122"/>
              <a:ea typeface="Microsoft YaHei UI" panose="020B0503020204020204" pitchFamily="34" charset="-122"/>
            </a:rPr>
            <a:t>亿</a:t>
          </a:r>
          <a:endParaRPr lang="en-US" sz="1000" dirty="0">
            <a:latin typeface="Microsoft YaHei UI" panose="020B0503020204020204" pitchFamily="34" charset="-122"/>
            <a:ea typeface="Microsoft YaHei UI" panose="020B0503020204020204" pitchFamily="34" charset="-122"/>
          </a:endParaRPr>
        </a:p>
      </dgm:t>
    </dgm:pt>
    <dgm:pt modelId="{7BA87CDD-F197-E84C-9830-E29B59BD4EB9}" type="parTrans" cxnId="{F274565E-E363-5742-8EE3-0B9EB3549CA5}">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72C98C8E-709D-FF43-B208-ED9C22661A0A}" type="sibTrans" cxnId="{F274565E-E363-5742-8EE3-0B9EB3549CA5}">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7E8C006A-D1A4-6340-BD78-EE58017F41D0}">
      <dgm:prSet custT="1"/>
      <dgm:spPr/>
      <dgm:t>
        <a:bodyPr/>
        <a:lstStyle/>
        <a:p>
          <a:r>
            <a:rPr lang="en-US" sz="1000" b="0" i="0" dirty="0" err="1">
              <a:latin typeface="Microsoft YaHei UI" panose="020B0503020204020204" pitchFamily="34" charset="-122"/>
              <a:ea typeface="Microsoft YaHei UI" panose="020B0503020204020204" pitchFamily="34" charset="-122"/>
            </a:rPr>
            <a:t>全面构建AI互联网服务生态</a:t>
          </a:r>
          <a:endParaRPr lang="en-US" sz="1000" b="0" i="0" dirty="0">
            <a:latin typeface="Microsoft YaHei UI" panose="020B0503020204020204" pitchFamily="34" charset="-122"/>
            <a:ea typeface="Microsoft YaHei UI" panose="020B0503020204020204" pitchFamily="34" charset="-122"/>
          </a:endParaRPr>
        </a:p>
      </dgm:t>
    </dgm:pt>
    <dgm:pt modelId="{6887C51B-3B99-B94E-A6C5-0040BE9A81FB}" type="parTrans" cxnId="{1A616571-4B91-EA49-A417-D52FCDBF111D}">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26FEC9DC-C097-6A45-B9AB-0753B5E9E704}" type="sibTrans" cxnId="{1A616571-4B91-EA49-A417-D52FCDBF111D}">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313596F9-73B6-E044-A871-82692282881D}">
      <dgm:prSet custT="1"/>
      <dgm:spPr/>
      <dgm:t>
        <a:bodyPr/>
        <a:lstStyle/>
        <a:p>
          <a:r>
            <a:rPr lang="zh-CN" sz="1000" b="0" i="0" baseline="0" dirty="0">
              <a:latin typeface="Microsoft YaHei UI" panose="020B0503020204020204" pitchFamily="34" charset="-122"/>
              <a:ea typeface="Microsoft YaHei UI" panose="020B0503020204020204" pitchFamily="34" charset="-122"/>
            </a:rPr>
            <a:t>转变为多元化</a:t>
          </a:r>
          <a:r>
            <a:rPr lang="en-US" sz="1000" b="0" i="0" baseline="0" dirty="0">
              <a:latin typeface="Microsoft YaHei UI" panose="020B0503020204020204" pitchFamily="34" charset="-122"/>
              <a:ea typeface="Microsoft YaHei UI" panose="020B0503020204020204" pitchFamily="34" charset="-122"/>
            </a:rPr>
            <a:t>AI</a:t>
          </a:r>
          <a:r>
            <a:rPr lang="zh-CN" sz="1000" b="0" i="0" baseline="0" dirty="0">
              <a:latin typeface="Microsoft YaHei UI" panose="020B0503020204020204" pitchFamily="34" charset="-122"/>
              <a:ea typeface="Microsoft YaHei UI" panose="020B0503020204020204" pitchFamily="34" charset="-122"/>
            </a:rPr>
            <a:t>平台，推出</a:t>
          </a:r>
          <a:r>
            <a:rPr lang="en-US" sz="1000" b="0" i="0" baseline="0" dirty="0">
              <a:latin typeface="Microsoft YaHei UI" panose="020B0503020204020204" pitchFamily="34" charset="-122"/>
              <a:ea typeface="Microsoft YaHei UI" panose="020B0503020204020204" pitchFamily="34" charset="-122"/>
            </a:rPr>
            <a:t>GPTs</a:t>
          </a:r>
          <a:r>
            <a:rPr lang="zh-CN" sz="1000" b="0" i="0" baseline="0" dirty="0">
              <a:latin typeface="Microsoft YaHei UI" panose="020B0503020204020204" pitchFamily="34" charset="-122"/>
              <a:ea typeface="Microsoft YaHei UI" panose="020B0503020204020204" pitchFamily="34" charset="-122"/>
            </a:rPr>
            <a:t>和</a:t>
          </a:r>
          <a:r>
            <a:rPr lang="en-US" sz="1000" b="0" i="0" baseline="0" dirty="0">
              <a:latin typeface="Microsoft YaHei UI" panose="020B0503020204020204" pitchFamily="34" charset="-122"/>
              <a:ea typeface="Microsoft YaHei UI" panose="020B0503020204020204" pitchFamily="34" charset="-122"/>
            </a:rPr>
            <a:t>GPT</a:t>
          </a:r>
          <a:r>
            <a:rPr lang="zh-CN" sz="1000" b="0" i="0" baseline="0" dirty="0">
              <a:latin typeface="Microsoft YaHei UI" panose="020B0503020204020204" pitchFamily="34" charset="-122"/>
              <a:ea typeface="Microsoft YaHei UI" panose="020B0503020204020204" pitchFamily="34" charset="-122"/>
            </a:rPr>
            <a:t>商店</a:t>
          </a:r>
          <a:endParaRPr lang="en-US" altLang="zh-CN" sz="1000" b="0" i="0" baseline="0" dirty="0">
            <a:latin typeface="Microsoft YaHei UI" panose="020B0503020204020204" pitchFamily="34" charset="-122"/>
            <a:ea typeface="Microsoft YaHei UI" panose="020B0503020204020204" pitchFamily="34" charset="-122"/>
          </a:endParaRPr>
        </a:p>
      </dgm:t>
    </dgm:pt>
    <dgm:pt modelId="{E6D308A3-1B16-7B43-8F72-0824C6BEDE62}" type="parTrans" cxnId="{CE1A3F20-910E-C346-BFEC-8C42765800BC}">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BB35C3ED-3610-4647-9C11-58351172E196}" type="sibTrans" cxnId="{CE1A3F20-910E-C346-BFEC-8C42765800BC}">
      <dgm:prSet/>
      <dgm:spPr/>
      <dgm:t>
        <a:bodyPr/>
        <a:lstStyle/>
        <a:p>
          <a:endParaRPr lang="en-US" sz="1000">
            <a:latin typeface="Microsoft YaHei UI" panose="020B0503020204020204" pitchFamily="34" charset="-122"/>
            <a:ea typeface="Microsoft YaHei UI" panose="020B0503020204020204" pitchFamily="34" charset="-122"/>
          </a:endParaRPr>
        </a:p>
      </dgm:t>
    </dgm:pt>
    <dgm:pt modelId="{0FE8E965-FC6E-A549-B4BF-C66E045D12D3}" type="pres">
      <dgm:prSet presAssocID="{6E103067-BE6F-2D4A-9358-9BE74F16DE2D}" presName="Name0" presStyleCnt="0">
        <dgm:presLayoutVars>
          <dgm:chMax val="7"/>
          <dgm:chPref val="7"/>
          <dgm:dir/>
        </dgm:presLayoutVars>
      </dgm:prSet>
      <dgm:spPr/>
    </dgm:pt>
    <dgm:pt modelId="{671CFF30-27B2-FD49-8B43-5BB798787CF7}" type="pres">
      <dgm:prSet presAssocID="{6E103067-BE6F-2D4A-9358-9BE74F16DE2D}" presName="dot1" presStyleLbl="alignNode1" presStyleIdx="0" presStyleCnt="17"/>
      <dgm:spPr/>
    </dgm:pt>
    <dgm:pt modelId="{C21CF667-B898-6649-82F9-611E442665F7}" type="pres">
      <dgm:prSet presAssocID="{6E103067-BE6F-2D4A-9358-9BE74F16DE2D}" presName="dot2" presStyleLbl="alignNode1" presStyleIdx="1" presStyleCnt="17"/>
      <dgm:spPr/>
    </dgm:pt>
    <dgm:pt modelId="{2CFF4EBB-FA79-F94E-879B-6A97AE8B118D}" type="pres">
      <dgm:prSet presAssocID="{6E103067-BE6F-2D4A-9358-9BE74F16DE2D}" presName="dot3" presStyleLbl="alignNode1" presStyleIdx="2" presStyleCnt="17"/>
      <dgm:spPr/>
    </dgm:pt>
    <dgm:pt modelId="{8C788A69-2712-AC42-B329-B9F6064195B3}" type="pres">
      <dgm:prSet presAssocID="{6E103067-BE6F-2D4A-9358-9BE74F16DE2D}" presName="dot4" presStyleLbl="alignNode1" presStyleIdx="3" presStyleCnt="17"/>
      <dgm:spPr/>
    </dgm:pt>
    <dgm:pt modelId="{8FB2A978-48DF-B540-8A63-3B718F398233}" type="pres">
      <dgm:prSet presAssocID="{6E103067-BE6F-2D4A-9358-9BE74F16DE2D}" presName="dot5" presStyleLbl="alignNode1" presStyleIdx="4" presStyleCnt="17"/>
      <dgm:spPr/>
    </dgm:pt>
    <dgm:pt modelId="{02D4D739-736E-7540-8585-E9CB998A5ED0}" type="pres">
      <dgm:prSet presAssocID="{6E103067-BE6F-2D4A-9358-9BE74F16DE2D}" presName="dot6" presStyleLbl="alignNode1" presStyleIdx="5" presStyleCnt="17"/>
      <dgm:spPr/>
    </dgm:pt>
    <dgm:pt modelId="{A970F1B1-64B1-2641-B01F-5782846F120C}" type="pres">
      <dgm:prSet presAssocID="{6E103067-BE6F-2D4A-9358-9BE74F16DE2D}" presName="dot7" presStyleLbl="alignNode1" presStyleIdx="6" presStyleCnt="17"/>
      <dgm:spPr/>
    </dgm:pt>
    <dgm:pt modelId="{DCF6B2E0-B097-3C40-8095-336F09AFC7D9}" type="pres">
      <dgm:prSet presAssocID="{6E103067-BE6F-2D4A-9358-9BE74F16DE2D}" presName="dot8" presStyleLbl="alignNode1" presStyleIdx="7" presStyleCnt="17"/>
      <dgm:spPr/>
    </dgm:pt>
    <dgm:pt modelId="{B4003D15-8FBE-984C-8FD2-88FEB37AB576}" type="pres">
      <dgm:prSet presAssocID="{6E103067-BE6F-2D4A-9358-9BE74F16DE2D}" presName="dot9" presStyleLbl="alignNode1" presStyleIdx="8" presStyleCnt="17"/>
      <dgm:spPr/>
    </dgm:pt>
    <dgm:pt modelId="{833DC272-1B39-E04C-BCD1-0820AA2B8D00}" type="pres">
      <dgm:prSet presAssocID="{6E103067-BE6F-2D4A-9358-9BE74F16DE2D}" presName="dot10" presStyleLbl="alignNode1" presStyleIdx="9" presStyleCnt="17"/>
      <dgm:spPr/>
    </dgm:pt>
    <dgm:pt modelId="{F32EAA28-659D-014D-ADB4-B7D6AE45DF6E}" type="pres">
      <dgm:prSet presAssocID="{6E103067-BE6F-2D4A-9358-9BE74F16DE2D}" presName="dotArrow1" presStyleLbl="alignNode1" presStyleIdx="10" presStyleCnt="17"/>
      <dgm:spPr/>
    </dgm:pt>
    <dgm:pt modelId="{C635A3A0-704F-BD4F-9F25-F1E1F0C1F0EB}" type="pres">
      <dgm:prSet presAssocID="{6E103067-BE6F-2D4A-9358-9BE74F16DE2D}" presName="dotArrow2" presStyleLbl="alignNode1" presStyleIdx="11" presStyleCnt="17"/>
      <dgm:spPr/>
    </dgm:pt>
    <dgm:pt modelId="{C1B1E520-14F4-1F45-B03B-5BA90F372063}" type="pres">
      <dgm:prSet presAssocID="{6E103067-BE6F-2D4A-9358-9BE74F16DE2D}" presName="dotArrow3" presStyleLbl="alignNode1" presStyleIdx="12" presStyleCnt="17"/>
      <dgm:spPr/>
    </dgm:pt>
    <dgm:pt modelId="{80E9E746-BB52-F34B-83B5-817BB846C3A1}" type="pres">
      <dgm:prSet presAssocID="{6E103067-BE6F-2D4A-9358-9BE74F16DE2D}" presName="dotArrow4" presStyleLbl="alignNode1" presStyleIdx="13" presStyleCnt="17"/>
      <dgm:spPr/>
    </dgm:pt>
    <dgm:pt modelId="{E84A1FE1-1B1D-F244-972F-62BA57342E85}" type="pres">
      <dgm:prSet presAssocID="{6E103067-BE6F-2D4A-9358-9BE74F16DE2D}" presName="dotArrow5" presStyleLbl="alignNode1" presStyleIdx="14" presStyleCnt="17"/>
      <dgm:spPr/>
    </dgm:pt>
    <dgm:pt modelId="{3222B3A6-4857-4D4A-A63E-0905A9AFC21E}" type="pres">
      <dgm:prSet presAssocID="{6E103067-BE6F-2D4A-9358-9BE74F16DE2D}" presName="dotArrow6" presStyleLbl="alignNode1" presStyleIdx="15" presStyleCnt="17"/>
      <dgm:spPr/>
    </dgm:pt>
    <dgm:pt modelId="{CD309B70-B255-8A42-B331-FA47A699B294}" type="pres">
      <dgm:prSet presAssocID="{6E103067-BE6F-2D4A-9358-9BE74F16DE2D}" presName="dotArrow7" presStyleLbl="alignNode1" presStyleIdx="16" presStyleCnt="17"/>
      <dgm:spPr/>
    </dgm:pt>
    <dgm:pt modelId="{C31A75BB-633A-C34C-9741-985469111EB4}" type="pres">
      <dgm:prSet presAssocID="{E0F28C3C-C235-0E41-AC6E-F8D6061D8D39}" presName="parTx1" presStyleLbl="node1" presStyleIdx="0" presStyleCnt="6"/>
      <dgm:spPr/>
    </dgm:pt>
    <dgm:pt modelId="{9019E57A-FAC3-1343-AAF0-08A974B55C30}" type="pres">
      <dgm:prSet presAssocID="{E0F28C3C-C235-0E41-AC6E-F8D6061D8D39}" presName="desTx1" presStyleLbl="revTx" presStyleIdx="0" presStyleCnt="6">
        <dgm:presLayoutVars>
          <dgm:bulletEnabled val="1"/>
        </dgm:presLayoutVars>
      </dgm:prSet>
      <dgm:spPr/>
    </dgm:pt>
    <dgm:pt modelId="{A9619C78-D847-8446-86F9-ADFC487FA509}" type="pres">
      <dgm:prSet presAssocID="{D8F90395-3755-2D49-9100-09392E8DAB17}" presName="picture1" presStyleCnt="0"/>
      <dgm:spPr/>
    </dgm:pt>
    <dgm:pt modelId="{0B29FEBB-24F9-5D44-851F-F1D4EC85D677}" type="pres">
      <dgm:prSet presAssocID="{D8F90395-3755-2D49-9100-09392E8DAB17}" presName="imageRepeatNode" presStyleLbl="fgImgPlace1" presStyleIdx="0" presStyleCnt="6"/>
      <dgm:spPr/>
    </dgm:pt>
    <dgm:pt modelId="{FDB196C0-6652-624B-8E45-97596D74C0BE}" type="pres">
      <dgm:prSet presAssocID="{15D91EC3-12C0-AD40-AA63-C9377BAB04C7}" presName="parTx2" presStyleLbl="node1" presStyleIdx="1" presStyleCnt="6"/>
      <dgm:spPr/>
    </dgm:pt>
    <dgm:pt modelId="{67F314EB-B3C8-F04F-866B-B55A30BB5001}" type="pres">
      <dgm:prSet presAssocID="{15D91EC3-12C0-AD40-AA63-C9377BAB04C7}" presName="desTx2" presStyleLbl="revTx" presStyleIdx="1" presStyleCnt="6">
        <dgm:presLayoutVars>
          <dgm:bulletEnabled val="1"/>
        </dgm:presLayoutVars>
      </dgm:prSet>
      <dgm:spPr/>
    </dgm:pt>
    <dgm:pt modelId="{873082AD-BB40-CC4F-9451-E8A681F27F0D}" type="pres">
      <dgm:prSet presAssocID="{5C744B3F-0DCE-3E42-A33C-EACF84336DD4}" presName="picture2" presStyleCnt="0"/>
      <dgm:spPr/>
    </dgm:pt>
    <dgm:pt modelId="{EAA545A8-6AC7-EF48-A8F1-52DA666F5716}" type="pres">
      <dgm:prSet presAssocID="{5C744B3F-0DCE-3E42-A33C-EACF84336DD4}" presName="imageRepeatNode" presStyleLbl="fgImgPlace1" presStyleIdx="1" presStyleCnt="6"/>
      <dgm:spPr/>
    </dgm:pt>
    <dgm:pt modelId="{C0BB4A4F-554B-E64E-95B5-7E9AEEC2C249}" type="pres">
      <dgm:prSet presAssocID="{D9EBA772-711B-6940-8105-6F493CB88193}" presName="parTx3" presStyleLbl="node1" presStyleIdx="2" presStyleCnt="6"/>
      <dgm:spPr/>
    </dgm:pt>
    <dgm:pt modelId="{4779F91D-C114-F24B-B59B-09CCEAEF0300}" type="pres">
      <dgm:prSet presAssocID="{D9EBA772-711B-6940-8105-6F493CB88193}" presName="desTx3" presStyleLbl="revTx" presStyleIdx="2" presStyleCnt="6">
        <dgm:presLayoutVars>
          <dgm:bulletEnabled val="1"/>
        </dgm:presLayoutVars>
      </dgm:prSet>
      <dgm:spPr/>
    </dgm:pt>
    <dgm:pt modelId="{8AEC6429-7A9F-7747-B6AA-19F176181265}" type="pres">
      <dgm:prSet presAssocID="{D569136D-7632-B64A-96DB-647B88CBEF22}" presName="picture3" presStyleCnt="0"/>
      <dgm:spPr/>
    </dgm:pt>
    <dgm:pt modelId="{4A12733C-D87D-2748-A503-83050E4BDC61}" type="pres">
      <dgm:prSet presAssocID="{D569136D-7632-B64A-96DB-647B88CBEF22}" presName="imageRepeatNode" presStyleLbl="fgImgPlace1" presStyleIdx="2" presStyleCnt="6"/>
      <dgm:spPr/>
    </dgm:pt>
    <dgm:pt modelId="{0EA7D4CD-D033-2747-8814-865B0D25BCE1}" type="pres">
      <dgm:prSet presAssocID="{7E9C1510-34BD-2545-B27E-4DDD2BFBF235}" presName="parTx4" presStyleLbl="node1" presStyleIdx="3" presStyleCnt="6"/>
      <dgm:spPr/>
    </dgm:pt>
    <dgm:pt modelId="{445F0C38-7E2F-5641-BBFA-975246E9C914}" type="pres">
      <dgm:prSet presAssocID="{7E9C1510-34BD-2545-B27E-4DDD2BFBF235}" presName="desTx4" presStyleLbl="revTx" presStyleIdx="3" presStyleCnt="6">
        <dgm:presLayoutVars>
          <dgm:bulletEnabled val="1"/>
        </dgm:presLayoutVars>
      </dgm:prSet>
      <dgm:spPr/>
    </dgm:pt>
    <dgm:pt modelId="{E7F06470-5C97-6844-B9FA-AD4DB86B1F3D}" type="pres">
      <dgm:prSet presAssocID="{49AA8754-858D-8B42-ACF8-F7ED5C367E49}" presName="picture4" presStyleCnt="0"/>
      <dgm:spPr/>
    </dgm:pt>
    <dgm:pt modelId="{BA2791BF-D5DF-0745-B612-9DD6CE81BAD6}" type="pres">
      <dgm:prSet presAssocID="{49AA8754-858D-8B42-ACF8-F7ED5C367E49}" presName="imageRepeatNode" presStyleLbl="fgImgPlace1" presStyleIdx="3" presStyleCnt="6"/>
      <dgm:spPr/>
    </dgm:pt>
    <dgm:pt modelId="{61AA4142-3B50-254F-AF95-45715FD772B9}" type="pres">
      <dgm:prSet presAssocID="{396CDBBC-1C9E-4A49-89DE-36F6AB89979C}" presName="parTx5" presStyleLbl="node1" presStyleIdx="4" presStyleCnt="6"/>
      <dgm:spPr/>
    </dgm:pt>
    <dgm:pt modelId="{592E5679-F9F9-8C42-9E63-EBDE2CD0734F}" type="pres">
      <dgm:prSet presAssocID="{396CDBBC-1C9E-4A49-89DE-36F6AB89979C}" presName="desTx5" presStyleLbl="revTx" presStyleIdx="4" presStyleCnt="6" custScaleX="154009" custLinFactNeighborX="26032" custLinFactNeighborY="-530">
        <dgm:presLayoutVars>
          <dgm:bulletEnabled val="1"/>
        </dgm:presLayoutVars>
      </dgm:prSet>
      <dgm:spPr/>
    </dgm:pt>
    <dgm:pt modelId="{0C6F0CB1-2D19-6845-96B5-8FFD611CA47D}" type="pres">
      <dgm:prSet presAssocID="{536F4F8A-A78D-2E4F-AE43-CCB9A7B6970E}" presName="picture5" presStyleCnt="0"/>
      <dgm:spPr/>
    </dgm:pt>
    <dgm:pt modelId="{B5281BC1-8DB3-C64B-BFB9-CABCAB26E2E9}" type="pres">
      <dgm:prSet presAssocID="{536F4F8A-A78D-2E4F-AE43-CCB9A7B6970E}" presName="imageRepeatNode" presStyleLbl="fgImgPlace1" presStyleIdx="4" presStyleCnt="6"/>
      <dgm:spPr/>
    </dgm:pt>
    <dgm:pt modelId="{1C246318-445B-164B-B18D-93433EB5FF3F}" type="pres">
      <dgm:prSet presAssocID="{7E8C006A-D1A4-6340-BD78-EE58017F41D0}" presName="parTx6" presStyleLbl="node1" presStyleIdx="5" presStyleCnt="6"/>
      <dgm:spPr/>
    </dgm:pt>
    <dgm:pt modelId="{2D314EEA-319B-0849-8F8C-3C5E12F9CC93}" type="pres">
      <dgm:prSet presAssocID="{7E8C006A-D1A4-6340-BD78-EE58017F41D0}" presName="desTx6" presStyleLbl="revTx" presStyleIdx="5" presStyleCnt="6" custScaleX="181547" custScaleY="103523" custLinFactNeighborX="45784" custLinFactNeighborY="-2199">
        <dgm:presLayoutVars>
          <dgm:bulletEnabled val="1"/>
        </dgm:presLayoutVars>
      </dgm:prSet>
      <dgm:spPr/>
    </dgm:pt>
    <dgm:pt modelId="{1D718DDF-901E-0E40-A528-2C7C7FB8F2DD}" type="pres">
      <dgm:prSet presAssocID="{26FEC9DC-C097-6A45-B9AB-0753B5E9E704}" presName="picture6" presStyleCnt="0"/>
      <dgm:spPr/>
    </dgm:pt>
    <dgm:pt modelId="{168F54DF-A31C-8B42-91D8-D4D857CBDC7F}" type="pres">
      <dgm:prSet presAssocID="{26FEC9DC-C097-6A45-B9AB-0753B5E9E704}" presName="imageRepeatNode" presStyleLbl="fgImgPlace1" presStyleIdx="5" presStyleCnt="6" custLinFactNeighborX="2427" custLinFactNeighborY="2425"/>
      <dgm:spPr/>
    </dgm:pt>
  </dgm:ptLst>
  <dgm:cxnLst>
    <dgm:cxn modelId="{87D12A00-5E4C-0B4F-86E7-84772DE6EFB8}" type="presOf" srcId="{D9EBA772-711B-6940-8105-6F493CB88193}" destId="{C0BB4A4F-554B-E64E-95B5-7E9AEEC2C249}" srcOrd="0" destOrd="0" presId="urn:microsoft.com/office/officeart/2008/layout/AscendingPictureAccentProcess"/>
    <dgm:cxn modelId="{2C99B209-3282-314A-8BFF-37ECA3ED7203}" type="presOf" srcId="{396CDBBC-1C9E-4A49-89DE-36F6AB89979C}" destId="{61AA4142-3B50-254F-AF95-45715FD772B9}" srcOrd="0" destOrd="0" presId="urn:microsoft.com/office/officeart/2008/layout/AscendingPictureAccentProcess"/>
    <dgm:cxn modelId="{2A01C90B-1595-7C4C-8A0E-A8F60D261D9B}" type="presOf" srcId="{63F8C0B8-BAF1-D841-AE0F-205DE689D1DE}" destId="{445F0C38-7E2F-5641-BBFA-975246E9C914}" srcOrd="0" destOrd="0" presId="urn:microsoft.com/office/officeart/2008/layout/AscendingPictureAccentProcess"/>
    <dgm:cxn modelId="{B72C830D-47D9-7B4F-B626-5090D3978E6A}" srcId="{7E9C1510-34BD-2545-B27E-4DDD2BFBF235}" destId="{63F8C0B8-BAF1-D841-AE0F-205DE689D1DE}" srcOrd="0" destOrd="0" parTransId="{4AD11295-141C-B846-8D82-6A2D242A2475}" sibTransId="{87E5186E-51C4-4048-B737-9B2ECB02775B}"/>
    <dgm:cxn modelId="{AF08D310-468E-2C42-A8B4-393DE595E59F}" type="presOf" srcId="{7E9C1510-34BD-2545-B27E-4DDD2BFBF235}" destId="{0EA7D4CD-D033-2747-8814-865B0D25BCE1}" srcOrd="0" destOrd="0" presId="urn:microsoft.com/office/officeart/2008/layout/AscendingPictureAccentProcess"/>
    <dgm:cxn modelId="{D6A4C411-253D-F248-A18F-EF70E214EF5A}" type="presOf" srcId="{0578B432-B7BF-B34C-84DC-D28778D40537}" destId="{67F314EB-B3C8-F04F-866B-B55A30BB5001}" srcOrd="0" destOrd="0" presId="urn:microsoft.com/office/officeart/2008/layout/AscendingPictureAccentProcess"/>
    <dgm:cxn modelId="{3F2DF512-E932-044D-8CE7-583522B0E8AA}" srcId="{6E103067-BE6F-2D4A-9358-9BE74F16DE2D}" destId="{D9EBA772-711B-6940-8105-6F493CB88193}" srcOrd="2" destOrd="0" parTransId="{D7889C9E-D58E-224B-A3B6-9F3193E64F6F}" sibTransId="{D569136D-7632-B64A-96DB-647B88CBEF22}"/>
    <dgm:cxn modelId="{4D619416-5EB4-D24C-8859-BA9EA3B6C7E8}" type="presOf" srcId="{D569136D-7632-B64A-96DB-647B88CBEF22}" destId="{4A12733C-D87D-2748-A503-83050E4BDC61}" srcOrd="0" destOrd="0" presId="urn:microsoft.com/office/officeart/2008/layout/AscendingPictureAccentProcess"/>
    <dgm:cxn modelId="{CE1A3F20-910E-C346-BFEC-8C42765800BC}" srcId="{7E8C006A-D1A4-6340-BD78-EE58017F41D0}" destId="{313596F9-73B6-E044-A871-82692282881D}" srcOrd="0" destOrd="0" parTransId="{E6D308A3-1B16-7B43-8F72-0824C6BEDE62}" sibTransId="{BB35C3ED-3610-4647-9C11-58351172E196}"/>
    <dgm:cxn modelId="{78A5612F-EF80-8B4F-AAEB-279623075E17}" type="presOf" srcId="{313596F9-73B6-E044-A871-82692282881D}" destId="{2D314EEA-319B-0849-8F8C-3C5E12F9CC93}" srcOrd="0" destOrd="0" presId="urn:microsoft.com/office/officeart/2008/layout/AscendingPictureAccentProcess"/>
    <dgm:cxn modelId="{239BB230-35D9-A248-9B42-8643F4370037}" srcId="{6E103067-BE6F-2D4A-9358-9BE74F16DE2D}" destId="{15D91EC3-12C0-AD40-AA63-C9377BAB04C7}" srcOrd="1" destOrd="0" parTransId="{EC723AC8-1429-6F48-850C-978C13C5174D}" sibTransId="{5C744B3F-0DCE-3E42-A33C-EACF84336DD4}"/>
    <dgm:cxn modelId="{8A359A35-643B-0F40-874D-2DC8CD55D10F}" type="presOf" srcId="{5C744B3F-0DCE-3E42-A33C-EACF84336DD4}" destId="{EAA545A8-6AC7-EF48-A8F1-52DA666F5716}" srcOrd="0" destOrd="0" presId="urn:microsoft.com/office/officeart/2008/layout/AscendingPictureAccentProcess"/>
    <dgm:cxn modelId="{210A6943-87AD-724D-9BB6-0372A7030D74}" srcId="{6E103067-BE6F-2D4A-9358-9BE74F16DE2D}" destId="{E0F28C3C-C235-0E41-AC6E-F8D6061D8D39}" srcOrd="0" destOrd="0" parTransId="{44539606-5FDB-E345-A5B3-CBA32C90A4F6}" sibTransId="{D8F90395-3755-2D49-9100-09392E8DAB17}"/>
    <dgm:cxn modelId="{F274565E-E363-5742-8EE3-0B9EB3549CA5}" srcId="{396CDBBC-1C9E-4A49-89DE-36F6AB89979C}" destId="{AA46D3E9-43F7-E74A-8314-5955D423B198}" srcOrd="0" destOrd="0" parTransId="{7BA87CDD-F197-E84C-9830-E29B59BD4EB9}" sibTransId="{72C98C8E-709D-FF43-B208-ED9C22661A0A}"/>
    <dgm:cxn modelId="{7D4FFE67-D78A-5E44-B915-5BEE7539217C}" type="presOf" srcId="{02AA96C7-B48F-9F4D-A3A9-52C3EB02BF8A}" destId="{9019E57A-FAC3-1343-AAF0-08A974B55C30}" srcOrd="0" destOrd="0" presId="urn:microsoft.com/office/officeart/2008/layout/AscendingPictureAccentProcess"/>
    <dgm:cxn modelId="{45925B6F-C733-F140-A84D-A4C52C2ED032}" type="presOf" srcId="{D8F90395-3755-2D49-9100-09392E8DAB17}" destId="{0B29FEBB-24F9-5D44-851F-F1D4EC85D677}" srcOrd="0" destOrd="0" presId="urn:microsoft.com/office/officeart/2008/layout/AscendingPictureAccentProcess"/>
    <dgm:cxn modelId="{1A616571-4B91-EA49-A417-D52FCDBF111D}" srcId="{6E103067-BE6F-2D4A-9358-9BE74F16DE2D}" destId="{7E8C006A-D1A4-6340-BD78-EE58017F41D0}" srcOrd="5" destOrd="0" parTransId="{6887C51B-3B99-B94E-A6C5-0040BE9A81FB}" sibTransId="{26FEC9DC-C097-6A45-B9AB-0753B5E9E704}"/>
    <dgm:cxn modelId="{FFE56D7F-65EF-7847-ADB5-C2C6EF873EB9}" type="presOf" srcId="{15D91EC3-12C0-AD40-AA63-C9377BAB04C7}" destId="{FDB196C0-6652-624B-8E45-97596D74C0BE}" srcOrd="0" destOrd="0" presId="urn:microsoft.com/office/officeart/2008/layout/AscendingPictureAccentProcess"/>
    <dgm:cxn modelId="{A37FBA8A-F3F4-6C4D-86B6-48FEFEAB8048}" type="presOf" srcId="{7E8C006A-D1A4-6340-BD78-EE58017F41D0}" destId="{1C246318-445B-164B-B18D-93433EB5FF3F}" srcOrd="0" destOrd="0" presId="urn:microsoft.com/office/officeart/2008/layout/AscendingPictureAccentProcess"/>
    <dgm:cxn modelId="{C4BDEF9A-73F0-6A4A-A990-F111BB422819}" type="presOf" srcId="{6E103067-BE6F-2D4A-9358-9BE74F16DE2D}" destId="{0FE8E965-FC6E-A549-B4BF-C66E045D12D3}" srcOrd="0" destOrd="0" presId="urn:microsoft.com/office/officeart/2008/layout/AscendingPictureAccentProcess"/>
    <dgm:cxn modelId="{D5191DA4-5B9E-7043-944D-0EA509FD1979}" type="presOf" srcId="{536F4F8A-A78D-2E4F-AE43-CCB9A7B6970E}" destId="{B5281BC1-8DB3-C64B-BFB9-CABCAB26E2E9}" srcOrd="0" destOrd="0" presId="urn:microsoft.com/office/officeart/2008/layout/AscendingPictureAccentProcess"/>
    <dgm:cxn modelId="{ADD1D8A4-9825-6041-A76D-1BB1CF5725E7}" type="presOf" srcId="{25EA5F90-93ED-6F4B-A3DA-F6C0C87F66A3}" destId="{4779F91D-C114-F24B-B59B-09CCEAEF0300}" srcOrd="0" destOrd="0" presId="urn:microsoft.com/office/officeart/2008/layout/AscendingPictureAccentProcess"/>
    <dgm:cxn modelId="{93ABE1A5-701C-F64D-9654-309C107D3D66}" type="presOf" srcId="{AA46D3E9-43F7-E74A-8314-5955D423B198}" destId="{592E5679-F9F9-8C42-9E63-EBDE2CD0734F}" srcOrd="0" destOrd="0" presId="urn:microsoft.com/office/officeart/2008/layout/AscendingPictureAccentProcess"/>
    <dgm:cxn modelId="{93EF9DB4-E259-CE48-A1F8-7B36D0B5A255}" type="presOf" srcId="{E0F28C3C-C235-0E41-AC6E-F8D6061D8D39}" destId="{C31A75BB-633A-C34C-9741-985469111EB4}" srcOrd="0" destOrd="0" presId="urn:microsoft.com/office/officeart/2008/layout/AscendingPictureAccentProcess"/>
    <dgm:cxn modelId="{915BD4BC-8DFC-984C-9221-A32144DD10EE}" srcId="{E0F28C3C-C235-0E41-AC6E-F8D6061D8D39}" destId="{02AA96C7-B48F-9F4D-A3A9-52C3EB02BF8A}" srcOrd="0" destOrd="0" parTransId="{B1EDD34E-75EC-DA49-BE2C-0768291F6669}" sibTransId="{792883F7-47D1-8E49-8A4E-970B897F7C3F}"/>
    <dgm:cxn modelId="{529C6DCB-B863-4147-AD1B-C21148AB46E0}" srcId="{6E103067-BE6F-2D4A-9358-9BE74F16DE2D}" destId="{396CDBBC-1C9E-4A49-89DE-36F6AB89979C}" srcOrd="4" destOrd="0" parTransId="{B07DE05E-59B5-5B41-BEA9-9013F2193100}" sibTransId="{536F4F8A-A78D-2E4F-AE43-CCB9A7B6970E}"/>
    <dgm:cxn modelId="{8BE85AD3-2370-0B49-969B-C6C8D3E3237F}" type="presOf" srcId="{49AA8754-858D-8B42-ACF8-F7ED5C367E49}" destId="{BA2791BF-D5DF-0745-B612-9DD6CE81BAD6}" srcOrd="0" destOrd="0" presId="urn:microsoft.com/office/officeart/2008/layout/AscendingPictureAccentProcess"/>
    <dgm:cxn modelId="{06A9EDDB-93F6-F84F-AC63-D655C384B679}" type="presOf" srcId="{26FEC9DC-C097-6A45-B9AB-0753B5E9E704}" destId="{168F54DF-A31C-8B42-91D8-D4D857CBDC7F}" srcOrd="0" destOrd="0" presId="urn:microsoft.com/office/officeart/2008/layout/AscendingPictureAccentProcess"/>
    <dgm:cxn modelId="{303451E3-B28D-6C4E-BCE1-7D2396506742}" srcId="{6E103067-BE6F-2D4A-9358-9BE74F16DE2D}" destId="{7E9C1510-34BD-2545-B27E-4DDD2BFBF235}" srcOrd="3" destOrd="0" parTransId="{23FB8841-5171-5343-964A-88A4843A3345}" sibTransId="{49AA8754-858D-8B42-ACF8-F7ED5C367E49}"/>
    <dgm:cxn modelId="{EB84DBED-C850-C749-9BFF-C3DB8F59CB2C}" srcId="{15D91EC3-12C0-AD40-AA63-C9377BAB04C7}" destId="{0578B432-B7BF-B34C-84DC-D28778D40537}" srcOrd="0" destOrd="0" parTransId="{41A90412-E7BD-A74D-8282-7AC95B269020}" sibTransId="{F7D19D26-518C-F246-BFBF-F7EC21EFFD92}"/>
    <dgm:cxn modelId="{540325FF-0FFB-2A45-8D63-BCF9C75C2633}" srcId="{D9EBA772-711B-6940-8105-6F493CB88193}" destId="{25EA5F90-93ED-6F4B-A3DA-F6C0C87F66A3}" srcOrd="0" destOrd="0" parTransId="{F9CD0A83-88D5-9244-9A69-0611F48F4D64}" sibTransId="{C2AEB713-14D2-454C-A3EF-F2E18060889C}"/>
    <dgm:cxn modelId="{24284325-1EB6-4E4A-914F-77CFD307CDA9}" type="presParOf" srcId="{0FE8E965-FC6E-A549-B4BF-C66E045D12D3}" destId="{671CFF30-27B2-FD49-8B43-5BB798787CF7}" srcOrd="0" destOrd="0" presId="urn:microsoft.com/office/officeart/2008/layout/AscendingPictureAccentProcess"/>
    <dgm:cxn modelId="{72C6FC3C-574C-6E4F-89D1-7312B2BC5CAE}" type="presParOf" srcId="{0FE8E965-FC6E-A549-B4BF-C66E045D12D3}" destId="{C21CF667-B898-6649-82F9-611E442665F7}" srcOrd="1" destOrd="0" presId="urn:microsoft.com/office/officeart/2008/layout/AscendingPictureAccentProcess"/>
    <dgm:cxn modelId="{343FC82A-FF2B-254F-86C1-4C67B4F94712}" type="presParOf" srcId="{0FE8E965-FC6E-A549-B4BF-C66E045D12D3}" destId="{2CFF4EBB-FA79-F94E-879B-6A97AE8B118D}" srcOrd="2" destOrd="0" presId="urn:microsoft.com/office/officeart/2008/layout/AscendingPictureAccentProcess"/>
    <dgm:cxn modelId="{BFF38A71-AC90-884A-B6B6-1284063029FF}" type="presParOf" srcId="{0FE8E965-FC6E-A549-B4BF-C66E045D12D3}" destId="{8C788A69-2712-AC42-B329-B9F6064195B3}" srcOrd="3" destOrd="0" presId="urn:microsoft.com/office/officeart/2008/layout/AscendingPictureAccentProcess"/>
    <dgm:cxn modelId="{485E077D-4BAB-0A4E-982B-3F7729E20825}" type="presParOf" srcId="{0FE8E965-FC6E-A549-B4BF-C66E045D12D3}" destId="{8FB2A978-48DF-B540-8A63-3B718F398233}" srcOrd="4" destOrd="0" presId="urn:microsoft.com/office/officeart/2008/layout/AscendingPictureAccentProcess"/>
    <dgm:cxn modelId="{35392B01-89B5-6A4B-8C6A-415AE56628A0}" type="presParOf" srcId="{0FE8E965-FC6E-A549-B4BF-C66E045D12D3}" destId="{02D4D739-736E-7540-8585-E9CB998A5ED0}" srcOrd="5" destOrd="0" presId="urn:microsoft.com/office/officeart/2008/layout/AscendingPictureAccentProcess"/>
    <dgm:cxn modelId="{C7C1FA56-222A-2546-BA84-443605A3C65D}" type="presParOf" srcId="{0FE8E965-FC6E-A549-B4BF-C66E045D12D3}" destId="{A970F1B1-64B1-2641-B01F-5782846F120C}" srcOrd="6" destOrd="0" presId="urn:microsoft.com/office/officeart/2008/layout/AscendingPictureAccentProcess"/>
    <dgm:cxn modelId="{E6A2AD69-E70B-2244-9942-AF4FC01F9358}" type="presParOf" srcId="{0FE8E965-FC6E-A549-B4BF-C66E045D12D3}" destId="{DCF6B2E0-B097-3C40-8095-336F09AFC7D9}" srcOrd="7" destOrd="0" presId="urn:microsoft.com/office/officeart/2008/layout/AscendingPictureAccentProcess"/>
    <dgm:cxn modelId="{501A9DA8-771F-034F-AB44-655047A637F3}" type="presParOf" srcId="{0FE8E965-FC6E-A549-B4BF-C66E045D12D3}" destId="{B4003D15-8FBE-984C-8FD2-88FEB37AB576}" srcOrd="8" destOrd="0" presId="urn:microsoft.com/office/officeart/2008/layout/AscendingPictureAccentProcess"/>
    <dgm:cxn modelId="{139EED0A-7B45-CD42-ACE8-3F1823AD3C23}" type="presParOf" srcId="{0FE8E965-FC6E-A549-B4BF-C66E045D12D3}" destId="{833DC272-1B39-E04C-BCD1-0820AA2B8D00}" srcOrd="9" destOrd="0" presId="urn:microsoft.com/office/officeart/2008/layout/AscendingPictureAccentProcess"/>
    <dgm:cxn modelId="{44336D64-6946-1749-81CF-5515F910A6B9}" type="presParOf" srcId="{0FE8E965-FC6E-A549-B4BF-C66E045D12D3}" destId="{F32EAA28-659D-014D-ADB4-B7D6AE45DF6E}" srcOrd="10" destOrd="0" presId="urn:microsoft.com/office/officeart/2008/layout/AscendingPictureAccentProcess"/>
    <dgm:cxn modelId="{AAB4E459-BC1D-444A-8FFB-E528FCF268BD}" type="presParOf" srcId="{0FE8E965-FC6E-A549-B4BF-C66E045D12D3}" destId="{C635A3A0-704F-BD4F-9F25-F1E1F0C1F0EB}" srcOrd="11" destOrd="0" presId="urn:microsoft.com/office/officeart/2008/layout/AscendingPictureAccentProcess"/>
    <dgm:cxn modelId="{12C8A7AF-1ED8-9D46-921A-AE03833BFCB5}" type="presParOf" srcId="{0FE8E965-FC6E-A549-B4BF-C66E045D12D3}" destId="{C1B1E520-14F4-1F45-B03B-5BA90F372063}" srcOrd="12" destOrd="0" presId="urn:microsoft.com/office/officeart/2008/layout/AscendingPictureAccentProcess"/>
    <dgm:cxn modelId="{2E74D8DD-493C-9B4C-938A-2CC5D4CDD476}" type="presParOf" srcId="{0FE8E965-FC6E-A549-B4BF-C66E045D12D3}" destId="{80E9E746-BB52-F34B-83B5-817BB846C3A1}" srcOrd="13" destOrd="0" presId="urn:microsoft.com/office/officeart/2008/layout/AscendingPictureAccentProcess"/>
    <dgm:cxn modelId="{CAACBEFE-C6FC-C341-A05E-126A8C84A4B7}" type="presParOf" srcId="{0FE8E965-FC6E-A549-B4BF-C66E045D12D3}" destId="{E84A1FE1-1B1D-F244-972F-62BA57342E85}" srcOrd="14" destOrd="0" presId="urn:microsoft.com/office/officeart/2008/layout/AscendingPictureAccentProcess"/>
    <dgm:cxn modelId="{1314F013-EF09-E845-83AB-AE0B088B27EB}" type="presParOf" srcId="{0FE8E965-FC6E-A549-B4BF-C66E045D12D3}" destId="{3222B3A6-4857-4D4A-A63E-0905A9AFC21E}" srcOrd="15" destOrd="0" presId="urn:microsoft.com/office/officeart/2008/layout/AscendingPictureAccentProcess"/>
    <dgm:cxn modelId="{A90C90FA-B77D-2240-81BA-3D6D0CABD864}" type="presParOf" srcId="{0FE8E965-FC6E-A549-B4BF-C66E045D12D3}" destId="{CD309B70-B255-8A42-B331-FA47A699B294}" srcOrd="16" destOrd="0" presId="urn:microsoft.com/office/officeart/2008/layout/AscendingPictureAccentProcess"/>
    <dgm:cxn modelId="{C55ABAD8-E640-D747-9970-C9C49DB7C601}" type="presParOf" srcId="{0FE8E965-FC6E-A549-B4BF-C66E045D12D3}" destId="{C31A75BB-633A-C34C-9741-985469111EB4}" srcOrd="17" destOrd="0" presId="urn:microsoft.com/office/officeart/2008/layout/AscendingPictureAccentProcess"/>
    <dgm:cxn modelId="{D37A8531-17FF-5F45-A33F-DC03F34B7821}" type="presParOf" srcId="{0FE8E965-FC6E-A549-B4BF-C66E045D12D3}" destId="{9019E57A-FAC3-1343-AAF0-08A974B55C30}" srcOrd="18" destOrd="0" presId="urn:microsoft.com/office/officeart/2008/layout/AscendingPictureAccentProcess"/>
    <dgm:cxn modelId="{71B53E65-9505-B441-82D6-F37580B3147D}" type="presParOf" srcId="{0FE8E965-FC6E-A549-B4BF-C66E045D12D3}" destId="{A9619C78-D847-8446-86F9-ADFC487FA509}" srcOrd="19" destOrd="0" presId="urn:microsoft.com/office/officeart/2008/layout/AscendingPictureAccentProcess"/>
    <dgm:cxn modelId="{24011786-027E-384A-953E-670E946F5C55}" type="presParOf" srcId="{A9619C78-D847-8446-86F9-ADFC487FA509}" destId="{0B29FEBB-24F9-5D44-851F-F1D4EC85D677}" srcOrd="0" destOrd="0" presId="urn:microsoft.com/office/officeart/2008/layout/AscendingPictureAccentProcess"/>
    <dgm:cxn modelId="{9DF10929-DF9A-334C-87E4-29BC06101F92}" type="presParOf" srcId="{0FE8E965-FC6E-A549-B4BF-C66E045D12D3}" destId="{FDB196C0-6652-624B-8E45-97596D74C0BE}" srcOrd="20" destOrd="0" presId="urn:microsoft.com/office/officeart/2008/layout/AscendingPictureAccentProcess"/>
    <dgm:cxn modelId="{03E3D2EA-2B89-3143-84A9-7945C8EE75A5}" type="presParOf" srcId="{0FE8E965-FC6E-A549-B4BF-C66E045D12D3}" destId="{67F314EB-B3C8-F04F-866B-B55A30BB5001}" srcOrd="21" destOrd="0" presId="urn:microsoft.com/office/officeart/2008/layout/AscendingPictureAccentProcess"/>
    <dgm:cxn modelId="{17163EB9-C9A4-5041-8D8A-54ECA4786BE3}" type="presParOf" srcId="{0FE8E965-FC6E-A549-B4BF-C66E045D12D3}" destId="{873082AD-BB40-CC4F-9451-E8A681F27F0D}" srcOrd="22" destOrd="0" presId="urn:microsoft.com/office/officeart/2008/layout/AscendingPictureAccentProcess"/>
    <dgm:cxn modelId="{5EB3119C-DFEA-F54C-A024-D14623973F5B}" type="presParOf" srcId="{873082AD-BB40-CC4F-9451-E8A681F27F0D}" destId="{EAA545A8-6AC7-EF48-A8F1-52DA666F5716}" srcOrd="0" destOrd="0" presId="urn:microsoft.com/office/officeart/2008/layout/AscendingPictureAccentProcess"/>
    <dgm:cxn modelId="{C07776B8-28CB-444B-A85C-C49DC16D3317}" type="presParOf" srcId="{0FE8E965-FC6E-A549-B4BF-C66E045D12D3}" destId="{C0BB4A4F-554B-E64E-95B5-7E9AEEC2C249}" srcOrd="23" destOrd="0" presId="urn:microsoft.com/office/officeart/2008/layout/AscendingPictureAccentProcess"/>
    <dgm:cxn modelId="{FF02C5F6-553E-4F4F-95A9-EA99F9A9128A}" type="presParOf" srcId="{0FE8E965-FC6E-A549-B4BF-C66E045D12D3}" destId="{4779F91D-C114-F24B-B59B-09CCEAEF0300}" srcOrd="24" destOrd="0" presId="urn:microsoft.com/office/officeart/2008/layout/AscendingPictureAccentProcess"/>
    <dgm:cxn modelId="{F4822B5E-36BE-4841-A062-96A9BA50FCB7}" type="presParOf" srcId="{0FE8E965-FC6E-A549-B4BF-C66E045D12D3}" destId="{8AEC6429-7A9F-7747-B6AA-19F176181265}" srcOrd="25" destOrd="0" presId="urn:microsoft.com/office/officeart/2008/layout/AscendingPictureAccentProcess"/>
    <dgm:cxn modelId="{F46DF215-955F-C54E-977C-E7B7761C74DC}" type="presParOf" srcId="{8AEC6429-7A9F-7747-B6AA-19F176181265}" destId="{4A12733C-D87D-2748-A503-83050E4BDC61}" srcOrd="0" destOrd="0" presId="urn:microsoft.com/office/officeart/2008/layout/AscendingPictureAccentProcess"/>
    <dgm:cxn modelId="{0EFE00DF-37B4-5C48-BB67-ACC8DDA7A60C}" type="presParOf" srcId="{0FE8E965-FC6E-A549-B4BF-C66E045D12D3}" destId="{0EA7D4CD-D033-2747-8814-865B0D25BCE1}" srcOrd="26" destOrd="0" presId="urn:microsoft.com/office/officeart/2008/layout/AscendingPictureAccentProcess"/>
    <dgm:cxn modelId="{C021B704-61D0-9D47-9C1C-55D4B062EEBB}" type="presParOf" srcId="{0FE8E965-FC6E-A549-B4BF-C66E045D12D3}" destId="{445F0C38-7E2F-5641-BBFA-975246E9C914}" srcOrd="27" destOrd="0" presId="urn:microsoft.com/office/officeart/2008/layout/AscendingPictureAccentProcess"/>
    <dgm:cxn modelId="{C9A12469-2783-7B4F-958D-F72F77C0E20D}" type="presParOf" srcId="{0FE8E965-FC6E-A549-B4BF-C66E045D12D3}" destId="{E7F06470-5C97-6844-B9FA-AD4DB86B1F3D}" srcOrd="28" destOrd="0" presId="urn:microsoft.com/office/officeart/2008/layout/AscendingPictureAccentProcess"/>
    <dgm:cxn modelId="{0B23B22B-B54D-9641-9EC6-F8DCB78BB55E}" type="presParOf" srcId="{E7F06470-5C97-6844-B9FA-AD4DB86B1F3D}" destId="{BA2791BF-D5DF-0745-B612-9DD6CE81BAD6}" srcOrd="0" destOrd="0" presId="urn:microsoft.com/office/officeart/2008/layout/AscendingPictureAccentProcess"/>
    <dgm:cxn modelId="{9F7833B0-80DD-A84F-A610-CFB5081AFB9D}" type="presParOf" srcId="{0FE8E965-FC6E-A549-B4BF-C66E045D12D3}" destId="{61AA4142-3B50-254F-AF95-45715FD772B9}" srcOrd="29" destOrd="0" presId="urn:microsoft.com/office/officeart/2008/layout/AscendingPictureAccentProcess"/>
    <dgm:cxn modelId="{61CA5E59-206E-484D-AF16-5DF9783526CB}" type="presParOf" srcId="{0FE8E965-FC6E-A549-B4BF-C66E045D12D3}" destId="{592E5679-F9F9-8C42-9E63-EBDE2CD0734F}" srcOrd="30" destOrd="0" presId="urn:microsoft.com/office/officeart/2008/layout/AscendingPictureAccentProcess"/>
    <dgm:cxn modelId="{3EF3AC01-80C4-DB46-8F04-0F587C8584E4}" type="presParOf" srcId="{0FE8E965-FC6E-A549-B4BF-C66E045D12D3}" destId="{0C6F0CB1-2D19-6845-96B5-8FFD611CA47D}" srcOrd="31" destOrd="0" presId="urn:microsoft.com/office/officeart/2008/layout/AscendingPictureAccentProcess"/>
    <dgm:cxn modelId="{87D43F2C-650E-C349-99A6-43D8856EDB5F}" type="presParOf" srcId="{0C6F0CB1-2D19-6845-96B5-8FFD611CA47D}" destId="{B5281BC1-8DB3-C64B-BFB9-CABCAB26E2E9}" srcOrd="0" destOrd="0" presId="urn:microsoft.com/office/officeart/2008/layout/AscendingPictureAccentProcess"/>
    <dgm:cxn modelId="{5C56CF03-07DF-8B4E-BA5D-C91A17FF77EE}" type="presParOf" srcId="{0FE8E965-FC6E-A549-B4BF-C66E045D12D3}" destId="{1C246318-445B-164B-B18D-93433EB5FF3F}" srcOrd="32" destOrd="0" presId="urn:microsoft.com/office/officeart/2008/layout/AscendingPictureAccentProcess"/>
    <dgm:cxn modelId="{F947C343-4570-B746-BAA3-C9715EF3750C}" type="presParOf" srcId="{0FE8E965-FC6E-A549-B4BF-C66E045D12D3}" destId="{2D314EEA-319B-0849-8F8C-3C5E12F9CC93}" srcOrd="33" destOrd="0" presId="urn:microsoft.com/office/officeart/2008/layout/AscendingPictureAccentProcess"/>
    <dgm:cxn modelId="{04A236FD-0497-7641-A92C-DDABE2AC8FBB}" type="presParOf" srcId="{0FE8E965-FC6E-A549-B4BF-C66E045D12D3}" destId="{1D718DDF-901E-0E40-A528-2C7C7FB8F2DD}" srcOrd="34" destOrd="0" presId="urn:microsoft.com/office/officeart/2008/layout/AscendingPictureAccentProcess"/>
    <dgm:cxn modelId="{DAAD7E29-EC3E-0545-8EDC-7CF9CF99ACE3}" type="presParOf" srcId="{1D718DDF-901E-0E40-A528-2C7C7FB8F2DD}" destId="{168F54DF-A31C-8B42-91D8-D4D857CBDC7F}"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31405E-9D5D-E94E-9747-BA719872389E}" type="doc">
      <dgm:prSet loTypeId="urn:microsoft.com/office/officeart/2005/8/layout/target2" loCatId="process" qsTypeId="urn:microsoft.com/office/officeart/2005/8/quickstyle/simple1" qsCatId="simple" csTypeId="urn:microsoft.com/office/officeart/2005/8/colors/colorful5" csCatId="colorful" phldr="1"/>
      <dgm:spPr/>
      <dgm:t>
        <a:bodyPr/>
        <a:lstStyle/>
        <a:p>
          <a:endParaRPr lang="en-US"/>
        </a:p>
      </dgm:t>
    </dgm:pt>
    <dgm:pt modelId="{04506B47-AA81-D24E-9765-070FFB5CC756}">
      <dgm:prSet/>
      <dgm:spPr>
        <a:solidFill>
          <a:schemeClr val="accent5">
            <a:lumMod val="75000"/>
          </a:schemeClr>
        </a:solidFill>
      </dgm:spPr>
      <dgm:t>
        <a:bodyPr/>
        <a:lstStyle/>
        <a:p>
          <a:r>
            <a:rPr lang="en-US" b="0" i="0" baseline="0" dirty="0" err="1">
              <a:latin typeface="Microsoft YaHei UI" panose="020B0503020204020204" pitchFamily="34" charset="-122"/>
              <a:ea typeface="Microsoft YaHei UI" panose="020B0503020204020204" pitchFamily="34" charset="-122"/>
            </a:rPr>
            <a:t>用户应用</a:t>
          </a:r>
          <a:endParaRPr lang="en-US" b="0" i="0" dirty="0">
            <a:latin typeface="Microsoft YaHei UI" panose="020B0503020204020204" pitchFamily="34" charset="-122"/>
            <a:ea typeface="Microsoft YaHei UI" panose="020B0503020204020204" pitchFamily="34" charset="-122"/>
          </a:endParaRPr>
        </a:p>
      </dgm:t>
    </dgm:pt>
    <dgm:pt modelId="{00039C0C-A411-1B42-833E-AC935BEB3C1D}" type="parTrans" cxnId="{FB1CAFE1-5D35-AC49-BFA8-09C7F3BDD942}">
      <dgm:prSet/>
      <dgm:spPr/>
      <dgm:t>
        <a:bodyPr/>
        <a:lstStyle/>
        <a:p>
          <a:endParaRPr lang="en-US" b="0" i="0">
            <a:latin typeface="Microsoft YaHei UI" panose="020B0503020204020204" pitchFamily="34" charset="-122"/>
            <a:ea typeface="Microsoft YaHei UI" panose="020B0503020204020204" pitchFamily="34" charset="-122"/>
          </a:endParaRPr>
        </a:p>
      </dgm:t>
    </dgm:pt>
    <dgm:pt modelId="{674229A6-BEEC-604C-A28D-57E48DD5B204}" type="sibTrans" cxnId="{FB1CAFE1-5D35-AC49-BFA8-09C7F3BDD942}">
      <dgm:prSet/>
      <dgm:spPr/>
      <dgm:t>
        <a:bodyPr/>
        <a:lstStyle/>
        <a:p>
          <a:endParaRPr lang="en-US" b="0" i="0">
            <a:latin typeface="Microsoft YaHei UI" panose="020B0503020204020204" pitchFamily="34" charset="-122"/>
            <a:ea typeface="Microsoft YaHei UI" panose="020B0503020204020204" pitchFamily="34" charset="-122"/>
          </a:endParaRPr>
        </a:p>
      </dgm:t>
    </dgm:pt>
    <dgm:pt modelId="{D32A203E-B819-F746-99F5-05E8F8898F7C}">
      <dgm:prSet custT="1"/>
      <dgm:spPr/>
      <dgm:t>
        <a:bodyPr/>
        <a:lstStyle/>
        <a:p>
          <a:r>
            <a:rPr lang="en-US" sz="900" b="0" i="0" baseline="0" dirty="0">
              <a:latin typeface="Microsoft YaHei UI" panose="020B0503020204020204" pitchFamily="34" charset="-122"/>
              <a:ea typeface="Microsoft YaHei UI" panose="020B0503020204020204" pitchFamily="34" charset="-122"/>
            </a:rPr>
            <a:t>Plugins</a:t>
          </a:r>
          <a:endParaRPr lang="en-US" sz="900" b="0" i="0" dirty="0">
            <a:latin typeface="Microsoft YaHei UI" panose="020B0503020204020204" pitchFamily="34" charset="-122"/>
            <a:ea typeface="Microsoft YaHei UI" panose="020B0503020204020204" pitchFamily="34" charset="-122"/>
          </a:endParaRPr>
        </a:p>
      </dgm:t>
    </dgm:pt>
    <dgm:pt modelId="{5FEE7911-7EF5-2240-BC8C-B77C9CA2AFBF}" type="parTrans" cxnId="{46CFD72D-1CC4-FB4C-8366-75E44F3F0BAE}">
      <dgm:prSet/>
      <dgm:spPr/>
      <dgm:t>
        <a:bodyPr/>
        <a:lstStyle/>
        <a:p>
          <a:endParaRPr lang="en-US" b="0" i="0">
            <a:latin typeface="Microsoft YaHei UI" panose="020B0503020204020204" pitchFamily="34" charset="-122"/>
            <a:ea typeface="Microsoft YaHei UI" panose="020B0503020204020204" pitchFamily="34" charset="-122"/>
          </a:endParaRPr>
        </a:p>
      </dgm:t>
    </dgm:pt>
    <dgm:pt modelId="{1200D8A2-D7C3-AC4F-A3E7-46DE84FDFA62}" type="sibTrans" cxnId="{46CFD72D-1CC4-FB4C-8366-75E44F3F0BAE}">
      <dgm:prSet/>
      <dgm:spPr/>
      <dgm:t>
        <a:bodyPr/>
        <a:lstStyle/>
        <a:p>
          <a:endParaRPr lang="en-US" b="0" i="0">
            <a:latin typeface="Microsoft YaHei UI" panose="020B0503020204020204" pitchFamily="34" charset="-122"/>
            <a:ea typeface="Microsoft YaHei UI" panose="020B0503020204020204" pitchFamily="34" charset="-122"/>
          </a:endParaRPr>
        </a:p>
      </dgm:t>
    </dgm:pt>
    <dgm:pt modelId="{2216EA45-7E6D-9E40-BD8C-3103E45D92B0}">
      <dgm:prSet/>
      <dgm:spPr/>
      <dgm:t>
        <a:bodyPr/>
        <a:lstStyle/>
        <a:p>
          <a:r>
            <a:rPr lang="en-US" b="0" i="0" baseline="0" dirty="0" err="1">
              <a:latin typeface="Microsoft YaHei UI" panose="020B0503020204020204" pitchFamily="34" charset="-122"/>
              <a:ea typeface="Microsoft YaHei UI" panose="020B0503020204020204" pitchFamily="34" charset="-122"/>
            </a:rPr>
            <a:t>基础模型</a:t>
          </a:r>
          <a:endParaRPr lang="en-US" b="0" i="0" dirty="0">
            <a:latin typeface="Microsoft YaHei UI" panose="020B0503020204020204" pitchFamily="34" charset="-122"/>
            <a:ea typeface="Microsoft YaHei UI" panose="020B0503020204020204" pitchFamily="34" charset="-122"/>
          </a:endParaRPr>
        </a:p>
      </dgm:t>
    </dgm:pt>
    <dgm:pt modelId="{BA90527A-E134-7342-A4CD-60C4D68C0096}" type="parTrans" cxnId="{B6D32E9B-402E-ED49-A9B4-361E907065A8}">
      <dgm:prSet/>
      <dgm:spPr/>
      <dgm:t>
        <a:bodyPr/>
        <a:lstStyle/>
        <a:p>
          <a:endParaRPr lang="en-US" b="0" i="0">
            <a:latin typeface="Microsoft YaHei UI" panose="020B0503020204020204" pitchFamily="34" charset="-122"/>
            <a:ea typeface="Microsoft YaHei UI" panose="020B0503020204020204" pitchFamily="34" charset="-122"/>
          </a:endParaRPr>
        </a:p>
      </dgm:t>
    </dgm:pt>
    <dgm:pt modelId="{6725F202-FF0E-8542-A4E0-9528FF7EA073}" type="sibTrans" cxnId="{B6D32E9B-402E-ED49-A9B4-361E907065A8}">
      <dgm:prSet/>
      <dgm:spPr/>
      <dgm:t>
        <a:bodyPr/>
        <a:lstStyle/>
        <a:p>
          <a:endParaRPr lang="en-US" b="0" i="0">
            <a:latin typeface="Microsoft YaHei UI" panose="020B0503020204020204" pitchFamily="34" charset="-122"/>
            <a:ea typeface="Microsoft YaHei UI" panose="020B0503020204020204" pitchFamily="34" charset="-122"/>
          </a:endParaRPr>
        </a:p>
      </dgm:t>
    </dgm:pt>
    <dgm:pt modelId="{670290E1-C254-984A-BC10-5B56D695E578}">
      <dgm:prSet custT="1"/>
      <dgm:spPr/>
      <dgm:t>
        <a:bodyPr/>
        <a:lstStyle/>
        <a:p>
          <a:r>
            <a:rPr lang="en-US" sz="1000" b="0" i="0" baseline="0" dirty="0" err="1">
              <a:latin typeface="Microsoft YaHei UI" panose="020B0503020204020204" pitchFamily="34" charset="-122"/>
              <a:ea typeface="Microsoft YaHei UI" panose="020B0503020204020204" pitchFamily="34" charset="-122"/>
            </a:rPr>
            <a:t>基础底座模型</a:t>
          </a:r>
          <a:endParaRPr lang="en-US" sz="1000" b="0" i="0" dirty="0">
            <a:latin typeface="Microsoft YaHei UI" panose="020B0503020204020204" pitchFamily="34" charset="-122"/>
            <a:ea typeface="Microsoft YaHei UI" panose="020B0503020204020204" pitchFamily="34" charset="-122"/>
          </a:endParaRPr>
        </a:p>
      </dgm:t>
    </dgm:pt>
    <dgm:pt modelId="{0007B835-E012-A840-96E1-C1D2D2B5E660}" type="parTrans" cxnId="{E991CEB8-5C21-4743-86AD-8F0C1B103AD8}">
      <dgm:prSet/>
      <dgm:spPr/>
      <dgm:t>
        <a:bodyPr/>
        <a:lstStyle/>
        <a:p>
          <a:endParaRPr lang="en-US" b="0" i="0">
            <a:latin typeface="Microsoft YaHei UI" panose="020B0503020204020204" pitchFamily="34" charset="-122"/>
            <a:ea typeface="Microsoft YaHei UI" panose="020B0503020204020204" pitchFamily="34" charset="-122"/>
          </a:endParaRPr>
        </a:p>
      </dgm:t>
    </dgm:pt>
    <dgm:pt modelId="{B14B1DBC-FC21-F346-8555-EAEDE46D229A}" type="sibTrans" cxnId="{E991CEB8-5C21-4743-86AD-8F0C1B103AD8}">
      <dgm:prSet/>
      <dgm:spPr/>
      <dgm:t>
        <a:bodyPr/>
        <a:lstStyle/>
        <a:p>
          <a:endParaRPr lang="en-US" b="0" i="0">
            <a:latin typeface="Microsoft YaHei UI" panose="020B0503020204020204" pitchFamily="34" charset="-122"/>
            <a:ea typeface="Microsoft YaHei UI" panose="020B0503020204020204" pitchFamily="34" charset="-122"/>
          </a:endParaRPr>
        </a:p>
      </dgm:t>
    </dgm:pt>
    <dgm:pt modelId="{864C514C-2C4A-2C4D-BCEA-8523BEC80BEF}">
      <dgm:prSet custT="1"/>
      <dgm:spPr/>
      <dgm:t>
        <a:bodyPr/>
        <a:lstStyle/>
        <a:p>
          <a:r>
            <a:rPr lang="en-US" sz="1000" b="0" i="0" baseline="0" dirty="0" err="1">
              <a:latin typeface="Microsoft YaHei UI" panose="020B0503020204020204" pitchFamily="34" charset="-122"/>
              <a:ea typeface="Microsoft YaHei UI" panose="020B0503020204020204" pitchFamily="34" charset="-122"/>
            </a:rPr>
            <a:t>多模态</a:t>
          </a:r>
          <a:endParaRPr lang="en-US" sz="1000" b="0" i="0" dirty="0">
            <a:latin typeface="Microsoft YaHei UI" panose="020B0503020204020204" pitchFamily="34" charset="-122"/>
            <a:ea typeface="Microsoft YaHei UI" panose="020B0503020204020204" pitchFamily="34" charset="-122"/>
          </a:endParaRPr>
        </a:p>
      </dgm:t>
    </dgm:pt>
    <dgm:pt modelId="{37F80DBE-45D0-7D47-8BB7-D1CB3320B4FD}" type="parTrans" cxnId="{924A22FD-1026-6B43-92D7-C22ED548DB8C}">
      <dgm:prSet/>
      <dgm:spPr/>
      <dgm:t>
        <a:bodyPr/>
        <a:lstStyle/>
        <a:p>
          <a:endParaRPr lang="en-US" b="0" i="0">
            <a:latin typeface="Microsoft YaHei UI" panose="020B0503020204020204" pitchFamily="34" charset="-122"/>
            <a:ea typeface="Microsoft YaHei UI" panose="020B0503020204020204" pitchFamily="34" charset="-122"/>
          </a:endParaRPr>
        </a:p>
      </dgm:t>
    </dgm:pt>
    <dgm:pt modelId="{005FF561-9FED-C142-96A6-286FA1F65F2F}" type="sibTrans" cxnId="{924A22FD-1026-6B43-92D7-C22ED548DB8C}">
      <dgm:prSet/>
      <dgm:spPr/>
      <dgm:t>
        <a:bodyPr/>
        <a:lstStyle/>
        <a:p>
          <a:endParaRPr lang="en-US" b="0" i="0">
            <a:latin typeface="Microsoft YaHei UI" panose="020B0503020204020204" pitchFamily="34" charset="-122"/>
            <a:ea typeface="Microsoft YaHei UI" panose="020B0503020204020204" pitchFamily="34" charset="-122"/>
          </a:endParaRPr>
        </a:p>
      </dgm:t>
    </dgm:pt>
    <dgm:pt modelId="{96DFEECE-9464-184B-ABB7-7D397B55A49B}">
      <dgm:prSet/>
      <dgm:spPr/>
      <dgm:t>
        <a:bodyPr/>
        <a:lstStyle/>
        <a:p>
          <a:r>
            <a:rPr lang="en-US" b="0" i="0" dirty="0" err="1">
              <a:latin typeface="Microsoft YaHei UI" panose="020B0503020204020204" pitchFamily="34" charset="-122"/>
              <a:ea typeface="Microsoft YaHei UI" panose="020B0503020204020204" pitchFamily="34" charset="-122"/>
            </a:rPr>
            <a:t>微调模型</a:t>
          </a:r>
          <a:endParaRPr lang="en-US" b="0" i="0" dirty="0">
            <a:latin typeface="Microsoft YaHei UI" panose="020B0503020204020204" pitchFamily="34" charset="-122"/>
            <a:ea typeface="Microsoft YaHei UI" panose="020B0503020204020204" pitchFamily="34" charset="-122"/>
          </a:endParaRPr>
        </a:p>
      </dgm:t>
    </dgm:pt>
    <dgm:pt modelId="{9E34F90C-7F41-8B44-A60C-DA6DE2D534D3}" type="parTrans" cxnId="{0C35BB82-D44B-D547-83BE-63D2393C9F74}">
      <dgm:prSet/>
      <dgm:spPr/>
      <dgm:t>
        <a:bodyPr/>
        <a:lstStyle/>
        <a:p>
          <a:endParaRPr lang="en-US" b="0" i="0">
            <a:latin typeface="Microsoft YaHei UI" panose="020B0503020204020204" pitchFamily="34" charset="-122"/>
            <a:ea typeface="Microsoft YaHei UI" panose="020B0503020204020204" pitchFamily="34" charset="-122"/>
          </a:endParaRPr>
        </a:p>
      </dgm:t>
    </dgm:pt>
    <dgm:pt modelId="{04BBC22C-F91B-304E-BF25-48BB51D34EA4}" type="sibTrans" cxnId="{0C35BB82-D44B-D547-83BE-63D2393C9F74}">
      <dgm:prSet/>
      <dgm:spPr/>
      <dgm:t>
        <a:bodyPr/>
        <a:lstStyle/>
        <a:p>
          <a:endParaRPr lang="en-US" b="0" i="0">
            <a:latin typeface="Microsoft YaHei UI" panose="020B0503020204020204" pitchFamily="34" charset="-122"/>
            <a:ea typeface="Microsoft YaHei UI" panose="020B0503020204020204" pitchFamily="34" charset="-122"/>
          </a:endParaRPr>
        </a:p>
      </dgm:t>
    </dgm:pt>
    <dgm:pt modelId="{8E385AED-7D33-D249-8462-F828A438F0DF}">
      <dgm:prSet/>
      <dgm:spPr/>
      <dgm:t>
        <a:bodyPr/>
        <a:lstStyle/>
        <a:p>
          <a:endParaRPr lang="en-US" b="0" i="0" dirty="0">
            <a:latin typeface="Microsoft YaHei UI" panose="020B0503020204020204" pitchFamily="34" charset="-122"/>
            <a:ea typeface="Microsoft YaHei UI" panose="020B0503020204020204" pitchFamily="34" charset="-122"/>
          </a:endParaRPr>
        </a:p>
      </dgm:t>
    </dgm:pt>
    <dgm:pt modelId="{674BF833-6E84-6243-A2D5-817C342A44E9}" type="parTrans" cxnId="{FC8C1159-D1C7-BF4D-853F-7B24C9800ECB}">
      <dgm:prSet/>
      <dgm:spPr/>
      <dgm:t>
        <a:bodyPr/>
        <a:lstStyle/>
        <a:p>
          <a:endParaRPr lang="en-US" b="0" i="0">
            <a:latin typeface="Microsoft YaHei UI" panose="020B0503020204020204" pitchFamily="34" charset="-122"/>
            <a:ea typeface="Microsoft YaHei UI" panose="020B0503020204020204" pitchFamily="34" charset="-122"/>
          </a:endParaRPr>
        </a:p>
      </dgm:t>
    </dgm:pt>
    <dgm:pt modelId="{BD579A23-3FC5-BA4F-9C7A-D53AF34A79C8}" type="sibTrans" cxnId="{FC8C1159-D1C7-BF4D-853F-7B24C9800ECB}">
      <dgm:prSet/>
      <dgm:spPr/>
      <dgm:t>
        <a:bodyPr/>
        <a:lstStyle/>
        <a:p>
          <a:endParaRPr lang="en-US" b="0" i="0">
            <a:latin typeface="Microsoft YaHei UI" panose="020B0503020204020204" pitchFamily="34" charset="-122"/>
            <a:ea typeface="Microsoft YaHei UI" panose="020B0503020204020204" pitchFamily="34" charset="-122"/>
          </a:endParaRPr>
        </a:p>
      </dgm:t>
    </dgm:pt>
    <dgm:pt modelId="{ADB36DD9-86E9-2C44-B06B-5E1CFE88708A}">
      <dgm:prSet custT="1"/>
      <dgm:spPr/>
      <dgm:t>
        <a:bodyPr/>
        <a:lstStyle/>
        <a:p>
          <a:r>
            <a:rPr lang="en-US" sz="1000" b="0" i="0" dirty="0" err="1">
              <a:latin typeface="Microsoft YaHei UI" panose="020B0503020204020204" pitchFamily="34" charset="-122"/>
              <a:ea typeface="Microsoft YaHei UI" panose="020B0503020204020204" pitchFamily="34" charset="-122"/>
            </a:rPr>
            <a:t>MoE</a:t>
          </a:r>
          <a:endParaRPr lang="en-US" sz="1000" b="0" i="0" dirty="0">
            <a:latin typeface="Microsoft YaHei UI" panose="020B0503020204020204" pitchFamily="34" charset="-122"/>
            <a:ea typeface="Microsoft YaHei UI" panose="020B0503020204020204" pitchFamily="34" charset="-122"/>
          </a:endParaRPr>
        </a:p>
      </dgm:t>
    </dgm:pt>
    <dgm:pt modelId="{628A6845-0D4F-E34A-8827-58AD0A5C5D3B}" type="parTrans" cxnId="{9C17BC75-25EB-9544-804E-AE969528B1B2}">
      <dgm:prSet/>
      <dgm:spPr/>
      <dgm:t>
        <a:bodyPr/>
        <a:lstStyle/>
        <a:p>
          <a:endParaRPr lang="en-US" b="0" i="0">
            <a:latin typeface="Microsoft YaHei UI" panose="020B0503020204020204" pitchFamily="34" charset="-122"/>
            <a:ea typeface="Microsoft YaHei UI" panose="020B0503020204020204" pitchFamily="34" charset="-122"/>
          </a:endParaRPr>
        </a:p>
      </dgm:t>
    </dgm:pt>
    <dgm:pt modelId="{4FE66F8E-810B-2E41-8973-71BCB12DAC6B}" type="sibTrans" cxnId="{9C17BC75-25EB-9544-804E-AE969528B1B2}">
      <dgm:prSet/>
      <dgm:spPr/>
      <dgm:t>
        <a:bodyPr/>
        <a:lstStyle/>
        <a:p>
          <a:endParaRPr lang="en-US" b="0" i="0">
            <a:latin typeface="Microsoft YaHei UI" panose="020B0503020204020204" pitchFamily="34" charset="-122"/>
            <a:ea typeface="Microsoft YaHei UI" panose="020B0503020204020204" pitchFamily="34" charset="-122"/>
          </a:endParaRPr>
        </a:p>
      </dgm:t>
    </dgm:pt>
    <dgm:pt modelId="{37B60B1E-4428-824C-A31E-846F5B931FBE}">
      <dgm:prSet custT="1"/>
      <dgm:spPr/>
      <dgm:t>
        <a:bodyPr/>
        <a:lstStyle/>
        <a:p>
          <a:r>
            <a:rPr lang="zh-CN" altLang="en-US" sz="900" b="0" i="0" dirty="0">
              <a:latin typeface="Microsoft YaHei UI" panose="020B0503020204020204" pitchFamily="34" charset="-122"/>
              <a:ea typeface="Microsoft YaHei UI" panose="020B0503020204020204" pitchFamily="34" charset="-122"/>
            </a:rPr>
            <a:t>搜索引擎集成 （</a:t>
          </a:r>
          <a:r>
            <a:rPr lang="en-US" altLang="zh-CN" sz="900" b="0" i="0" dirty="0">
              <a:latin typeface="Microsoft YaHei UI" panose="020B0503020204020204" pitchFamily="34" charset="-122"/>
              <a:ea typeface="Microsoft YaHei UI" panose="020B0503020204020204" pitchFamily="34" charset="-122"/>
            </a:rPr>
            <a:t>RAG</a:t>
          </a:r>
          <a:r>
            <a:rPr lang="zh-CN" altLang="en-US" sz="900" b="0" i="0" dirty="0">
              <a:latin typeface="Microsoft YaHei UI" panose="020B0503020204020204" pitchFamily="34" charset="-122"/>
              <a:ea typeface="Microsoft YaHei UI" panose="020B0503020204020204" pitchFamily="34" charset="-122"/>
            </a:rPr>
            <a:t>）</a:t>
          </a:r>
          <a:endParaRPr lang="en-US" sz="900" b="0" i="0" dirty="0">
            <a:latin typeface="Microsoft YaHei UI" panose="020B0503020204020204" pitchFamily="34" charset="-122"/>
            <a:ea typeface="Microsoft YaHei UI" panose="020B0503020204020204" pitchFamily="34" charset="-122"/>
          </a:endParaRPr>
        </a:p>
      </dgm:t>
    </dgm:pt>
    <dgm:pt modelId="{E356B020-F059-6347-B914-82A3D4904D9E}" type="parTrans" cxnId="{6F9F3718-14F8-304B-AE56-C56ABD26FE26}">
      <dgm:prSet/>
      <dgm:spPr/>
      <dgm:t>
        <a:bodyPr/>
        <a:lstStyle/>
        <a:p>
          <a:endParaRPr lang="en-US" b="0" i="0">
            <a:latin typeface="Microsoft YaHei UI" panose="020B0503020204020204" pitchFamily="34" charset="-122"/>
            <a:ea typeface="Microsoft YaHei UI" panose="020B0503020204020204" pitchFamily="34" charset="-122"/>
          </a:endParaRPr>
        </a:p>
      </dgm:t>
    </dgm:pt>
    <dgm:pt modelId="{C8BC0DE2-58CC-0543-A096-FFEC503C4B1C}" type="sibTrans" cxnId="{6F9F3718-14F8-304B-AE56-C56ABD26FE26}">
      <dgm:prSet/>
      <dgm:spPr/>
      <dgm:t>
        <a:bodyPr/>
        <a:lstStyle/>
        <a:p>
          <a:endParaRPr lang="en-US" b="0" i="0">
            <a:latin typeface="Microsoft YaHei UI" panose="020B0503020204020204" pitchFamily="34" charset="-122"/>
            <a:ea typeface="Microsoft YaHei UI" panose="020B0503020204020204" pitchFamily="34" charset="-122"/>
          </a:endParaRPr>
        </a:p>
      </dgm:t>
    </dgm:pt>
    <dgm:pt modelId="{CB4BE809-F429-9E48-92CB-8F874AFF31D6}">
      <dgm:prSet custT="1"/>
      <dgm:spPr/>
      <dgm:t>
        <a:bodyPr/>
        <a:lstStyle/>
        <a:p>
          <a:r>
            <a:rPr lang="en-US" sz="700" b="0" i="0" dirty="0" err="1">
              <a:latin typeface="Microsoft YaHei UI" panose="020B0503020204020204" pitchFamily="34" charset="-122"/>
              <a:ea typeface="Microsoft YaHei UI" panose="020B0503020204020204" pitchFamily="34" charset="-122"/>
            </a:rPr>
            <a:t>文档</a:t>
          </a:r>
          <a:r>
            <a:rPr lang="en-US" altLang="zh-CN" sz="700" b="0" i="0" dirty="0">
              <a:latin typeface="Microsoft YaHei UI" panose="020B0503020204020204" pitchFamily="34" charset="-122"/>
              <a:ea typeface="Microsoft YaHei UI" panose="020B0503020204020204" pitchFamily="34" charset="-122"/>
            </a:rPr>
            <a:t>/</a:t>
          </a:r>
          <a:r>
            <a:rPr lang="zh-CN" altLang="en-US" sz="700" b="0" i="0" dirty="0">
              <a:latin typeface="Microsoft YaHei UI" panose="020B0503020204020204" pitchFamily="34" charset="-122"/>
              <a:ea typeface="Microsoft YaHei UI" panose="020B0503020204020204" pitchFamily="34" charset="-122"/>
            </a:rPr>
            <a:t>数据解析注入</a:t>
          </a:r>
          <a:endParaRPr lang="en-US" sz="700" b="0" i="0" dirty="0">
            <a:latin typeface="Microsoft YaHei UI" panose="020B0503020204020204" pitchFamily="34" charset="-122"/>
            <a:ea typeface="Microsoft YaHei UI" panose="020B0503020204020204" pitchFamily="34" charset="-122"/>
          </a:endParaRPr>
        </a:p>
      </dgm:t>
    </dgm:pt>
    <dgm:pt modelId="{2E7D4196-9C72-684E-A031-8D1CC1FA71B1}" type="parTrans" cxnId="{CDD0DCB2-0038-864F-BC8D-3021089CD03A}">
      <dgm:prSet/>
      <dgm:spPr/>
      <dgm:t>
        <a:bodyPr/>
        <a:lstStyle/>
        <a:p>
          <a:endParaRPr lang="en-US" b="0" i="0">
            <a:latin typeface="Microsoft YaHei UI" panose="020B0503020204020204" pitchFamily="34" charset="-122"/>
            <a:ea typeface="Microsoft YaHei UI" panose="020B0503020204020204" pitchFamily="34" charset="-122"/>
          </a:endParaRPr>
        </a:p>
      </dgm:t>
    </dgm:pt>
    <dgm:pt modelId="{05DDE144-4FF7-ED47-88C2-8D743C7ADC94}" type="sibTrans" cxnId="{CDD0DCB2-0038-864F-BC8D-3021089CD03A}">
      <dgm:prSet/>
      <dgm:spPr/>
      <dgm:t>
        <a:bodyPr/>
        <a:lstStyle/>
        <a:p>
          <a:endParaRPr lang="en-US" b="0" i="0">
            <a:latin typeface="Microsoft YaHei UI" panose="020B0503020204020204" pitchFamily="34" charset="-122"/>
            <a:ea typeface="Microsoft YaHei UI" panose="020B0503020204020204" pitchFamily="34" charset="-122"/>
          </a:endParaRPr>
        </a:p>
      </dgm:t>
    </dgm:pt>
    <dgm:pt modelId="{075A536C-60C5-9A43-95C1-8560A4ECE555}">
      <dgm:prSet custT="1"/>
      <dgm:spPr/>
      <dgm:t>
        <a:bodyPr/>
        <a:lstStyle/>
        <a:p>
          <a:r>
            <a:rPr lang="en-US" sz="1000" b="0" i="0" dirty="0" err="1">
              <a:latin typeface="Microsoft YaHei UI" panose="020B0503020204020204" pitchFamily="34" charset="-122"/>
              <a:ea typeface="Microsoft YaHei UI" panose="020B0503020204020204" pitchFamily="34" charset="-122"/>
            </a:rPr>
            <a:t>长文本提示词</a:t>
          </a:r>
          <a:endParaRPr lang="en-US" sz="1000" b="0" i="0" dirty="0">
            <a:latin typeface="Microsoft YaHei UI" panose="020B0503020204020204" pitchFamily="34" charset="-122"/>
            <a:ea typeface="Microsoft YaHei UI" panose="020B0503020204020204" pitchFamily="34" charset="-122"/>
          </a:endParaRPr>
        </a:p>
      </dgm:t>
    </dgm:pt>
    <dgm:pt modelId="{B5A4F715-9B88-4B42-B3A0-25B7DEB43F71}" type="parTrans" cxnId="{7F4302FA-E13D-4E4F-802D-17FD449AC8F5}">
      <dgm:prSet/>
      <dgm:spPr/>
      <dgm:t>
        <a:bodyPr/>
        <a:lstStyle/>
        <a:p>
          <a:endParaRPr lang="en-US" b="0" i="0">
            <a:latin typeface="Microsoft YaHei UI" panose="020B0503020204020204" pitchFamily="34" charset="-122"/>
            <a:ea typeface="Microsoft YaHei UI" panose="020B0503020204020204" pitchFamily="34" charset="-122"/>
          </a:endParaRPr>
        </a:p>
      </dgm:t>
    </dgm:pt>
    <dgm:pt modelId="{ACBACCB3-954D-5F48-87FF-1E0B818A4AC7}" type="sibTrans" cxnId="{7F4302FA-E13D-4E4F-802D-17FD449AC8F5}">
      <dgm:prSet/>
      <dgm:spPr/>
      <dgm:t>
        <a:bodyPr/>
        <a:lstStyle/>
        <a:p>
          <a:endParaRPr lang="en-US" b="0" i="0">
            <a:latin typeface="Microsoft YaHei UI" panose="020B0503020204020204" pitchFamily="34" charset="-122"/>
            <a:ea typeface="Microsoft YaHei UI" panose="020B0503020204020204" pitchFamily="34" charset="-122"/>
          </a:endParaRPr>
        </a:p>
      </dgm:t>
    </dgm:pt>
    <dgm:pt modelId="{E7C35450-18AE-B948-9FE5-DB6FD4727151}">
      <dgm:prSet custT="1"/>
      <dgm:spPr/>
      <dgm:t>
        <a:bodyPr/>
        <a:lstStyle/>
        <a:p>
          <a:r>
            <a:rPr lang="en-US" sz="1000" b="0" i="0" dirty="0" err="1">
              <a:latin typeface="Microsoft YaHei UI" panose="020B0503020204020204" pitchFamily="34" charset="-122"/>
              <a:ea typeface="Microsoft YaHei UI" panose="020B0503020204020204" pitchFamily="34" charset="-122"/>
            </a:rPr>
            <a:t>用户定制数据</a:t>
          </a:r>
          <a:endParaRPr lang="en-US" sz="1000" b="0" i="0" dirty="0">
            <a:latin typeface="Microsoft YaHei UI" panose="020B0503020204020204" pitchFamily="34" charset="-122"/>
            <a:ea typeface="Microsoft YaHei UI" panose="020B0503020204020204" pitchFamily="34" charset="-122"/>
          </a:endParaRPr>
        </a:p>
      </dgm:t>
    </dgm:pt>
    <dgm:pt modelId="{C3A3D7A9-CF50-8B4A-9528-5CDBB9434857}" type="parTrans" cxnId="{E8EAF974-3AD6-0F4A-B763-F22938042D3C}">
      <dgm:prSet/>
      <dgm:spPr/>
      <dgm:t>
        <a:bodyPr/>
        <a:lstStyle/>
        <a:p>
          <a:endParaRPr lang="en-US" b="0" i="0">
            <a:latin typeface="Microsoft YaHei UI" panose="020B0503020204020204" pitchFamily="34" charset="-122"/>
            <a:ea typeface="Microsoft YaHei UI" panose="020B0503020204020204" pitchFamily="34" charset="-122"/>
          </a:endParaRPr>
        </a:p>
      </dgm:t>
    </dgm:pt>
    <dgm:pt modelId="{A48F468E-3DED-064B-8E2A-4AAA4C45B5AA}" type="sibTrans" cxnId="{E8EAF974-3AD6-0F4A-B763-F22938042D3C}">
      <dgm:prSet/>
      <dgm:spPr/>
      <dgm:t>
        <a:bodyPr/>
        <a:lstStyle/>
        <a:p>
          <a:endParaRPr lang="en-US" b="0" i="0">
            <a:latin typeface="Microsoft YaHei UI" panose="020B0503020204020204" pitchFamily="34" charset="-122"/>
            <a:ea typeface="Microsoft YaHei UI" panose="020B0503020204020204" pitchFamily="34" charset="-122"/>
          </a:endParaRPr>
        </a:p>
      </dgm:t>
    </dgm:pt>
    <dgm:pt modelId="{E321089E-872D-9241-A9DB-8F348570D4F8}">
      <dgm:prSet custT="1"/>
      <dgm:spPr/>
      <dgm:t>
        <a:bodyPr/>
        <a:lstStyle/>
        <a:p>
          <a:r>
            <a:rPr lang="en-US" sz="700" b="0" i="0" dirty="0" err="1">
              <a:latin typeface="Microsoft YaHei UI" panose="020B0503020204020204" pitchFamily="34" charset="-122"/>
              <a:ea typeface="Microsoft YaHei UI" panose="020B0503020204020204" pitchFamily="34" charset="-122"/>
            </a:rPr>
            <a:t>实时web搜索</a:t>
          </a:r>
          <a:endParaRPr lang="en-US" sz="700" b="0" i="0" dirty="0">
            <a:latin typeface="Microsoft YaHei UI" panose="020B0503020204020204" pitchFamily="34" charset="-122"/>
            <a:ea typeface="Microsoft YaHei UI" panose="020B0503020204020204" pitchFamily="34" charset="-122"/>
          </a:endParaRPr>
        </a:p>
      </dgm:t>
    </dgm:pt>
    <dgm:pt modelId="{53693218-708C-8147-941B-A5D76A105C16}" type="parTrans" cxnId="{675222F0-9D01-3D42-98EB-E15648163470}">
      <dgm:prSet/>
      <dgm:spPr/>
      <dgm:t>
        <a:bodyPr/>
        <a:lstStyle/>
        <a:p>
          <a:endParaRPr lang="en-US"/>
        </a:p>
      </dgm:t>
    </dgm:pt>
    <dgm:pt modelId="{087BA313-8464-9347-9061-87985586C3EE}" type="sibTrans" cxnId="{675222F0-9D01-3D42-98EB-E15648163470}">
      <dgm:prSet/>
      <dgm:spPr/>
      <dgm:t>
        <a:bodyPr/>
        <a:lstStyle/>
        <a:p>
          <a:endParaRPr lang="en-US"/>
        </a:p>
      </dgm:t>
    </dgm:pt>
    <dgm:pt modelId="{E50CBD85-5264-C74D-B533-76ED1C37DEAA}">
      <dgm:prSet custT="1"/>
      <dgm:spPr/>
      <dgm:t>
        <a:bodyPr/>
        <a:lstStyle/>
        <a:p>
          <a:r>
            <a:rPr lang="en-US" sz="700" b="0" i="0" dirty="0">
              <a:latin typeface="Microsoft YaHei UI" panose="020B0503020204020204" pitchFamily="34" charset="-122"/>
              <a:ea typeface="Microsoft YaHei UI" panose="020B0503020204020204" pitchFamily="34" charset="-122"/>
            </a:rPr>
            <a:t>API</a:t>
          </a:r>
          <a:r>
            <a:rPr lang="zh-CN" altLang="en-US" sz="700" b="0" i="0" dirty="0">
              <a:latin typeface="Microsoft YaHei UI" panose="020B0503020204020204" pitchFamily="34" charset="-122"/>
              <a:ea typeface="Microsoft YaHei UI" panose="020B0503020204020204" pitchFamily="34" charset="-122"/>
            </a:rPr>
            <a:t> </a:t>
          </a:r>
          <a:r>
            <a:rPr lang="en-US" altLang="zh-CN" sz="700" b="0" i="0" dirty="0">
              <a:latin typeface="Microsoft YaHei UI" panose="020B0503020204020204" pitchFamily="34" charset="-122"/>
              <a:ea typeface="Microsoft YaHei UI" panose="020B0503020204020204" pitchFamily="34" charset="-122"/>
            </a:rPr>
            <a:t>function</a:t>
          </a:r>
          <a:r>
            <a:rPr lang="zh-CN" altLang="en-US" sz="700" b="0" i="0" dirty="0">
              <a:latin typeface="Microsoft YaHei UI" panose="020B0503020204020204" pitchFamily="34" charset="-122"/>
              <a:ea typeface="Microsoft YaHei UI" panose="020B0503020204020204" pitchFamily="34" charset="-122"/>
            </a:rPr>
            <a:t> </a:t>
          </a:r>
          <a:r>
            <a:rPr lang="en-US" altLang="zh-CN" sz="700" b="0" i="0" dirty="0">
              <a:latin typeface="Microsoft YaHei UI" panose="020B0503020204020204" pitchFamily="34" charset="-122"/>
              <a:ea typeface="Microsoft YaHei UI" panose="020B0503020204020204" pitchFamily="34" charset="-122"/>
            </a:rPr>
            <a:t>call</a:t>
          </a:r>
          <a:endParaRPr lang="en-US" sz="700" b="0" i="0" dirty="0">
            <a:latin typeface="Microsoft YaHei UI" panose="020B0503020204020204" pitchFamily="34" charset="-122"/>
            <a:ea typeface="Microsoft YaHei UI" panose="020B0503020204020204" pitchFamily="34" charset="-122"/>
          </a:endParaRPr>
        </a:p>
      </dgm:t>
    </dgm:pt>
    <dgm:pt modelId="{BDBB5EBC-91AA-B746-A6D3-22EA9C5E798D}" type="parTrans" cxnId="{2429B8FB-4C34-334A-A74A-71459AEE45E0}">
      <dgm:prSet/>
      <dgm:spPr/>
      <dgm:t>
        <a:bodyPr/>
        <a:lstStyle/>
        <a:p>
          <a:endParaRPr lang="en-US"/>
        </a:p>
      </dgm:t>
    </dgm:pt>
    <dgm:pt modelId="{FFFC0BA2-5518-E842-8A78-552CF19C7BE6}" type="sibTrans" cxnId="{2429B8FB-4C34-334A-A74A-71459AEE45E0}">
      <dgm:prSet/>
      <dgm:spPr/>
      <dgm:t>
        <a:bodyPr/>
        <a:lstStyle/>
        <a:p>
          <a:endParaRPr lang="en-US"/>
        </a:p>
      </dgm:t>
    </dgm:pt>
    <dgm:pt modelId="{566DD69A-2B17-5E4A-B0D5-2EB0AEEE5F14}">
      <dgm:prSet custT="1"/>
      <dgm:spPr/>
      <dgm:t>
        <a:bodyPr/>
        <a:lstStyle/>
        <a:p>
          <a:r>
            <a:rPr lang="en-US" sz="700" b="0" i="0" dirty="0" err="1">
              <a:latin typeface="Microsoft YaHei UI" panose="020B0503020204020204" pitchFamily="34" charset="-122"/>
              <a:ea typeface="Microsoft YaHei UI" panose="020B0503020204020204" pitchFamily="34" charset="-122"/>
            </a:rPr>
            <a:t>可视化呈现</a:t>
          </a:r>
          <a:endParaRPr lang="en-US" sz="700" b="0" i="0" dirty="0">
            <a:latin typeface="Microsoft YaHei UI" panose="020B0503020204020204" pitchFamily="34" charset="-122"/>
            <a:ea typeface="Microsoft YaHei UI" panose="020B0503020204020204" pitchFamily="34" charset="-122"/>
          </a:endParaRPr>
        </a:p>
      </dgm:t>
    </dgm:pt>
    <dgm:pt modelId="{4F368565-841F-684E-A27B-4BF4AA2F66F4}" type="parTrans" cxnId="{AB6E982C-BB41-7A41-A64D-DCFDF5DD7312}">
      <dgm:prSet/>
      <dgm:spPr/>
      <dgm:t>
        <a:bodyPr/>
        <a:lstStyle/>
        <a:p>
          <a:endParaRPr lang="en-US"/>
        </a:p>
      </dgm:t>
    </dgm:pt>
    <dgm:pt modelId="{2E885E35-3815-A941-9592-50D3568234E6}" type="sibTrans" cxnId="{AB6E982C-BB41-7A41-A64D-DCFDF5DD7312}">
      <dgm:prSet/>
      <dgm:spPr/>
      <dgm:t>
        <a:bodyPr/>
        <a:lstStyle/>
        <a:p>
          <a:endParaRPr lang="en-US"/>
        </a:p>
      </dgm:t>
    </dgm:pt>
    <dgm:pt modelId="{F7D98AEB-8567-B848-BF56-D8FFB4CC39D5}">
      <dgm:prSet custT="1"/>
      <dgm:spPr/>
      <dgm:t>
        <a:bodyPr/>
        <a:lstStyle/>
        <a:p>
          <a:r>
            <a:rPr lang="en-US" sz="900" b="0" i="0" dirty="0">
              <a:latin typeface="Microsoft YaHei UI" panose="020B0503020204020204" pitchFamily="34" charset="-122"/>
              <a:ea typeface="Microsoft YaHei UI" panose="020B0503020204020204" pitchFamily="34" charset="-122"/>
            </a:rPr>
            <a:t>Agent</a:t>
          </a:r>
          <a:r>
            <a:rPr lang="zh-CN" altLang="en-US" sz="900" b="0" i="0" dirty="0">
              <a:latin typeface="Microsoft YaHei UI" panose="020B0503020204020204" pitchFamily="34" charset="-122"/>
              <a:ea typeface="Microsoft YaHei UI" panose="020B0503020204020204" pitchFamily="34" charset="-122"/>
            </a:rPr>
            <a:t>工作流编排</a:t>
          </a:r>
          <a:endParaRPr lang="en-US" sz="900" b="0" i="0" dirty="0">
            <a:latin typeface="Microsoft YaHei UI" panose="020B0503020204020204" pitchFamily="34" charset="-122"/>
            <a:ea typeface="Microsoft YaHei UI" panose="020B0503020204020204" pitchFamily="34" charset="-122"/>
          </a:endParaRPr>
        </a:p>
      </dgm:t>
    </dgm:pt>
    <dgm:pt modelId="{78245A5C-9938-794E-8D5E-7B9E68ACEA75}" type="parTrans" cxnId="{44B8DE85-FC80-C54E-8C78-3442A4A9182C}">
      <dgm:prSet/>
      <dgm:spPr/>
      <dgm:t>
        <a:bodyPr/>
        <a:lstStyle/>
        <a:p>
          <a:endParaRPr lang="en-US"/>
        </a:p>
      </dgm:t>
    </dgm:pt>
    <dgm:pt modelId="{CC29A319-7B9C-A246-AB6F-DFE0E53A9C17}" type="sibTrans" cxnId="{44B8DE85-FC80-C54E-8C78-3442A4A9182C}">
      <dgm:prSet/>
      <dgm:spPr/>
      <dgm:t>
        <a:bodyPr/>
        <a:lstStyle/>
        <a:p>
          <a:endParaRPr lang="en-US"/>
        </a:p>
      </dgm:t>
    </dgm:pt>
    <dgm:pt modelId="{7044F616-5ED3-5F47-9D05-372F9C766B7D}">
      <dgm:prSet custT="1"/>
      <dgm:spPr/>
      <dgm:t>
        <a:bodyPr/>
        <a:lstStyle/>
        <a:p>
          <a:r>
            <a:rPr lang="en-US" sz="900" b="0" i="0" dirty="0" err="1">
              <a:latin typeface="Microsoft YaHei UI" panose="020B0503020204020204" pitchFamily="34" charset="-122"/>
              <a:ea typeface="Microsoft YaHei UI" panose="020B0503020204020204" pitchFamily="34" charset="-122"/>
            </a:rPr>
            <a:t>客户提示词定制GPT</a:t>
          </a:r>
          <a:endParaRPr lang="en-US" sz="900" b="0" i="0" dirty="0">
            <a:latin typeface="Microsoft YaHei UI" panose="020B0503020204020204" pitchFamily="34" charset="-122"/>
            <a:ea typeface="Microsoft YaHei UI" panose="020B0503020204020204" pitchFamily="34" charset="-122"/>
          </a:endParaRPr>
        </a:p>
      </dgm:t>
    </dgm:pt>
    <dgm:pt modelId="{3009B091-6C6F-7B40-BF8A-8C177FFBA61A}" type="parTrans" cxnId="{7FA7D7A4-AFFD-7547-80A4-7C6087AEEE1A}">
      <dgm:prSet/>
      <dgm:spPr/>
      <dgm:t>
        <a:bodyPr/>
        <a:lstStyle/>
        <a:p>
          <a:endParaRPr lang="en-US"/>
        </a:p>
      </dgm:t>
    </dgm:pt>
    <dgm:pt modelId="{4FF9DAAD-6838-7A4F-8B3B-2ED603983A7A}" type="sibTrans" cxnId="{7FA7D7A4-AFFD-7547-80A4-7C6087AEEE1A}">
      <dgm:prSet/>
      <dgm:spPr/>
      <dgm:t>
        <a:bodyPr/>
        <a:lstStyle/>
        <a:p>
          <a:endParaRPr lang="en-US"/>
        </a:p>
      </dgm:t>
    </dgm:pt>
    <dgm:pt modelId="{06F869B5-C29C-A048-B2B4-1B2DE021FE84}" type="pres">
      <dgm:prSet presAssocID="{4031405E-9D5D-E94E-9747-BA719872389E}" presName="Name0" presStyleCnt="0">
        <dgm:presLayoutVars>
          <dgm:chMax val="3"/>
          <dgm:chPref val="1"/>
          <dgm:dir/>
          <dgm:animLvl val="lvl"/>
          <dgm:resizeHandles/>
        </dgm:presLayoutVars>
      </dgm:prSet>
      <dgm:spPr/>
    </dgm:pt>
    <dgm:pt modelId="{4BF00DA0-41B8-3E40-AE17-FB1E6CF3F789}" type="pres">
      <dgm:prSet presAssocID="{4031405E-9D5D-E94E-9747-BA719872389E}" presName="outerBox" presStyleCnt="0"/>
      <dgm:spPr/>
    </dgm:pt>
    <dgm:pt modelId="{74F48067-6AB0-DD42-8501-6BA3FA56BE97}" type="pres">
      <dgm:prSet presAssocID="{4031405E-9D5D-E94E-9747-BA719872389E}" presName="outerBoxParent" presStyleLbl="node1" presStyleIdx="0" presStyleCnt="3"/>
      <dgm:spPr/>
    </dgm:pt>
    <dgm:pt modelId="{DD61056C-F158-354E-AF4A-009BDD4D82E3}" type="pres">
      <dgm:prSet presAssocID="{4031405E-9D5D-E94E-9747-BA719872389E}" presName="outerBoxChildren" presStyleCnt="0"/>
      <dgm:spPr/>
    </dgm:pt>
    <dgm:pt modelId="{B94DFDDE-27DF-2B46-BB88-3FE05922B5F7}" type="pres">
      <dgm:prSet presAssocID="{D32A203E-B819-F746-99F5-05E8F8898F7C}" presName="oChild" presStyleLbl="fgAcc1" presStyleIdx="0" presStyleCnt="9">
        <dgm:presLayoutVars>
          <dgm:bulletEnabled val="1"/>
        </dgm:presLayoutVars>
      </dgm:prSet>
      <dgm:spPr/>
    </dgm:pt>
    <dgm:pt modelId="{84131A9F-7F77-8D4D-979E-81170F3953FB}" type="pres">
      <dgm:prSet presAssocID="{1200D8A2-D7C3-AC4F-A3E7-46DE84FDFA62}" presName="outerSibTrans" presStyleCnt="0"/>
      <dgm:spPr/>
    </dgm:pt>
    <dgm:pt modelId="{A26CDC3F-580F-CD43-BB1E-D0499EC433DF}" type="pres">
      <dgm:prSet presAssocID="{37B60B1E-4428-824C-A31E-846F5B931FBE}" presName="oChild" presStyleLbl="fgAcc1" presStyleIdx="1" presStyleCnt="9">
        <dgm:presLayoutVars>
          <dgm:bulletEnabled val="1"/>
        </dgm:presLayoutVars>
      </dgm:prSet>
      <dgm:spPr/>
    </dgm:pt>
    <dgm:pt modelId="{8534A62F-1992-6941-864C-C2921075EBCA}" type="pres">
      <dgm:prSet presAssocID="{C8BC0DE2-58CC-0543-A096-FFEC503C4B1C}" presName="outerSibTrans" presStyleCnt="0"/>
      <dgm:spPr/>
    </dgm:pt>
    <dgm:pt modelId="{E26F5315-DEB6-A249-9A3A-9B593B9CE0A5}" type="pres">
      <dgm:prSet presAssocID="{7044F616-5ED3-5F47-9D05-372F9C766B7D}" presName="oChild" presStyleLbl="fgAcc1" presStyleIdx="2" presStyleCnt="9">
        <dgm:presLayoutVars>
          <dgm:bulletEnabled val="1"/>
        </dgm:presLayoutVars>
      </dgm:prSet>
      <dgm:spPr/>
    </dgm:pt>
    <dgm:pt modelId="{0B38F207-7A50-3F48-9F9F-C94BFDB0BB19}" type="pres">
      <dgm:prSet presAssocID="{4FF9DAAD-6838-7A4F-8B3B-2ED603983A7A}" presName="outerSibTrans" presStyleCnt="0"/>
      <dgm:spPr/>
    </dgm:pt>
    <dgm:pt modelId="{0F7FBE98-8051-8949-AC25-187400DCA54D}" type="pres">
      <dgm:prSet presAssocID="{F7D98AEB-8567-B848-BF56-D8FFB4CC39D5}" presName="oChild" presStyleLbl="fgAcc1" presStyleIdx="3" presStyleCnt="9">
        <dgm:presLayoutVars>
          <dgm:bulletEnabled val="1"/>
        </dgm:presLayoutVars>
      </dgm:prSet>
      <dgm:spPr/>
    </dgm:pt>
    <dgm:pt modelId="{BC0B9378-75A4-DC4F-8D36-65C7207EA529}" type="pres">
      <dgm:prSet presAssocID="{4031405E-9D5D-E94E-9747-BA719872389E}" presName="middleBox" presStyleCnt="0"/>
      <dgm:spPr/>
    </dgm:pt>
    <dgm:pt modelId="{9D6AD093-6739-8F4E-A733-A76E1E7058AD}" type="pres">
      <dgm:prSet presAssocID="{4031405E-9D5D-E94E-9747-BA719872389E}" presName="middleBoxParent" presStyleLbl="node1" presStyleIdx="1" presStyleCnt="3"/>
      <dgm:spPr/>
    </dgm:pt>
    <dgm:pt modelId="{48E3B12C-C6F3-1045-8875-E5A8BFC43418}" type="pres">
      <dgm:prSet presAssocID="{4031405E-9D5D-E94E-9747-BA719872389E}" presName="middleBoxChildren" presStyleCnt="0"/>
      <dgm:spPr/>
    </dgm:pt>
    <dgm:pt modelId="{56C32795-D04F-0D46-BF9E-761C8FFEE3A0}" type="pres">
      <dgm:prSet presAssocID="{075A536C-60C5-9A43-95C1-8560A4ECE555}" presName="mChild" presStyleLbl="fgAcc1" presStyleIdx="4" presStyleCnt="9">
        <dgm:presLayoutVars>
          <dgm:bulletEnabled val="1"/>
        </dgm:presLayoutVars>
      </dgm:prSet>
      <dgm:spPr/>
    </dgm:pt>
    <dgm:pt modelId="{FE25E2C3-7FFF-214D-8FD2-C7B3DD76C7AA}" type="pres">
      <dgm:prSet presAssocID="{ACBACCB3-954D-5F48-87FF-1E0B818A4AC7}" presName="middleSibTrans" presStyleCnt="0"/>
      <dgm:spPr/>
    </dgm:pt>
    <dgm:pt modelId="{4F4AC8D7-AF8F-4B4E-80D5-A3995050BF07}" type="pres">
      <dgm:prSet presAssocID="{E7C35450-18AE-B948-9FE5-DB6FD4727151}" presName="mChild" presStyleLbl="fgAcc1" presStyleIdx="5" presStyleCnt="9">
        <dgm:presLayoutVars>
          <dgm:bulletEnabled val="1"/>
        </dgm:presLayoutVars>
      </dgm:prSet>
      <dgm:spPr/>
    </dgm:pt>
    <dgm:pt modelId="{7A82EC89-CE91-4240-9E05-48BB17A593A1}" type="pres">
      <dgm:prSet presAssocID="{4031405E-9D5D-E94E-9747-BA719872389E}" presName="centerBox" presStyleCnt="0"/>
      <dgm:spPr/>
    </dgm:pt>
    <dgm:pt modelId="{7FB58AA1-1DCA-9245-A2A4-5D49E8CBBCA6}" type="pres">
      <dgm:prSet presAssocID="{4031405E-9D5D-E94E-9747-BA719872389E}" presName="centerBoxParent" presStyleLbl="node1" presStyleIdx="2" presStyleCnt="3"/>
      <dgm:spPr/>
    </dgm:pt>
    <dgm:pt modelId="{49463BE1-CBF7-B140-B7E9-2EEB99C90D1D}" type="pres">
      <dgm:prSet presAssocID="{4031405E-9D5D-E94E-9747-BA719872389E}" presName="centerBoxChildren" presStyleCnt="0"/>
      <dgm:spPr/>
    </dgm:pt>
    <dgm:pt modelId="{D2ABD78F-F623-3248-ABFB-00AEEA7124BD}" type="pres">
      <dgm:prSet presAssocID="{670290E1-C254-984A-BC10-5B56D695E578}" presName="cChild" presStyleLbl="fgAcc1" presStyleIdx="6" presStyleCnt="9">
        <dgm:presLayoutVars>
          <dgm:bulletEnabled val="1"/>
        </dgm:presLayoutVars>
      </dgm:prSet>
      <dgm:spPr/>
    </dgm:pt>
    <dgm:pt modelId="{2929DE0B-DABB-7A46-ABD2-A8B7F81AAE3B}" type="pres">
      <dgm:prSet presAssocID="{B14B1DBC-FC21-F346-8555-EAEDE46D229A}" presName="centerSibTrans" presStyleCnt="0"/>
      <dgm:spPr/>
    </dgm:pt>
    <dgm:pt modelId="{1EB68324-9367-EB49-9CA0-32B3FAF32304}" type="pres">
      <dgm:prSet presAssocID="{864C514C-2C4A-2C4D-BCEA-8523BEC80BEF}" presName="cChild" presStyleLbl="fgAcc1" presStyleIdx="7" presStyleCnt="9">
        <dgm:presLayoutVars>
          <dgm:bulletEnabled val="1"/>
        </dgm:presLayoutVars>
      </dgm:prSet>
      <dgm:spPr/>
    </dgm:pt>
    <dgm:pt modelId="{CE620166-367D-2A40-A0BC-503359682A22}" type="pres">
      <dgm:prSet presAssocID="{005FF561-9FED-C142-96A6-286FA1F65F2F}" presName="centerSibTrans" presStyleCnt="0"/>
      <dgm:spPr/>
    </dgm:pt>
    <dgm:pt modelId="{8E357A04-FA66-DF4B-B2C3-571A150F5046}" type="pres">
      <dgm:prSet presAssocID="{ADB36DD9-86E9-2C44-B06B-5E1CFE88708A}" presName="cChild" presStyleLbl="fgAcc1" presStyleIdx="8" presStyleCnt="9">
        <dgm:presLayoutVars>
          <dgm:bulletEnabled val="1"/>
        </dgm:presLayoutVars>
      </dgm:prSet>
      <dgm:spPr/>
    </dgm:pt>
  </dgm:ptLst>
  <dgm:cxnLst>
    <dgm:cxn modelId="{3CD5840E-D93E-DB41-93A0-1D7CC65DA149}" type="presOf" srcId="{7044F616-5ED3-5F47-9D05-372F9C766B7D}" destId="{E26F5315-DEB6-A249-9A3A-9B593B9CE0A5}" srcOrd="0" destOrd="0" presId="urn:microsoft.com/office/officeart/2005/8/layout/target2"/>
    <dgm:cxn modelId="{6F9F3718-14F8-304B-AE56-C56ABD26FE26}" srcId="{04506B47-AA81-D24E-9765-070FFB5CC756}" destId="{37B60B1E-4428-824C-A31E-846F5B931FBE}" srcOrd="1" destOrd="0" parTransId="{E356B020-F059-6347-B914-82A3D4904D9E}" sibTransId="{C8BC0DE2-58CC-0543-A096-FFEC503C4B1C}"/>
    <dgm:cxn modelId="{AB6E982C-BB41-7A41-A64D-DCFDF5DD7312}" srcId="{D32A203E-B819-F746-99F5-05E8F8898F7C}" destId="{566DD69A-2B17-5E4A-B0D5-2EB0AEEE5F14}" srcOrd="2" destOrd="0" parTransId="{4F368565-841F-684E-A27B-4BF4AA2F66F4}" sibTransId="{2E885E35-3815-A941-9592-50D3568234E6}"/>
    <dgm:cxn modelId="{46CFD72D-1CC4-FB4C-8366-75E44F3F0BAE}" srcId="{04506B47-AA81-D24E-9765-070FFB5CC756}" destId="{D32A203E-B819-F746-99F5-05E8F8898F7C}" srcOrd="0" destOrd="0" parTransId="{5FEE7911-7EF5-2240-BC8C-B77C9CA2AFBF}" sibTransId="{1200D8A2-D7C3-AC4F-A3E7-46DE84FDFA62}"/>
    <dgm:cxn modelId="{119A8032-9117-1440-9D09-01D0BC2FC3FD}" type="presOf" srcId="{566DD69A-2B17-5E4A-B0D5-2EB0AEEE5F14}" destId="{B94DFDDE-27DF-2B46-BB88-3FE05922B5F7}" srcOrd="0" destOrd="3" presId="urn:microsoft.com/office/officeart/2005/8/layout/target2"/>
    <dgm:cxn modelId="{D29CE34B-20BE-2D49-A3FE-8F9BDDB32AAD}" type="presOf" srcId="{F7D98AEB-8567-B848-BF56-D8FFB4CC39D5}" destId="{0F7FBE98-8051-8949-AC25-187400DCA54D}" srcOrd="0" destOrd="0" presId="urn:microsoft.com/office/officeart/2005/8/layout/target2"/>
    <dgm:cxn modelId="{3E8A9251-5B3B-CB4D-871A-BACE505FF3DE}" type="presOf" srcId="{E7C35450-18AE-B948-9FE5-DB6FD4727151}" destId="{4F4AC8D7-AF8F-4B4E-80D5-A3995050BF07}" srcOrd="0" destOrd="0" presId="urn:microsoft.com/office/officeart/2005/8/layout/target2"/>
    <dgm:cxn modelId="{FC8C1159-D1C7-BF4D-853F-7B24C9800ECB}" srcId="{4031405E-9D5D-E94E-9747-BA719872389E}" destId="{8E385AED-7D33-D249-8462-F828A438F0DF}" srcOrd="3" destOrd="0" parTransId="{674BF833-6E84-6243-A2D5-817C342A44E9}" sibTransId="{BD579A23-3FC5-BA4F-9C7A-D53AF34A79C8}"/>
    <dgm:cxn modelId="{8ABC2E5A-8DA7-644D-BDAA-AB09FC307218}" type="presOf" srcId="{2216EA45-7E6D-9E40-BD8C-3103E45D92B0}" destId="{7FB58AA1-1DCA-9245-A2A4-5D49E8CBBCA6}" srcOrd="0" destOrd="0" presId="urn:microsoft.com/office/officeart/2005/8/layout/target2"/>
    <dgm:cxn modelId="{E8EAF974-3AD6-0F4A-B763-F22938042D3C}" srcId="{96DFEECE-9464-184B-ABB7-7D397B55A49B}" destId="{E7C35450-18AE-B948-9FE5-DB6FD4727151}" srcOrd="1" destOrd="0" parTransId="{C3A3D7A9-CF50-8B4A-9528-5CDBB9434857}" sibTransId="{A48F468E-3DED-064B-8E2A-4AAA4C45B5AA}"/>
    <dgm:cxn modelId="{9C17BC75-25EB-9544-804E-AE969528B1B2}" srcId="{2216EA45-7E6D-9E40-BD8C-3103E45D92B0}" destId="{ADB36DD9-86E9-2C44-B06B-5E1CFE88708A}" srcOrd="2" destOrd="0" parTransId="{628A6845-0D4F-E34A-8827-58AD0A5C5D3B}" sibTransId="{4FE66F8E-810B-2E41-8973-71BCB12DAC6B}"/>
    <dgm:cxn modelId="{7D3E477E-6121-1641-8C09-C543710F2710}" type="presOf" srcId="{37B60B1E-4428-824C-A31E-846F5B931FBE}" destId="{A26CDC3F-580F-CD43-BB1E-D0499EC433DF}" srcOrd="0" destOrd="0" presId="urn:microsoft.com/office/officeart/2005/8/layout/target2"/>
    <dgm:cxn modelId="{0C35BB82-D44B-D547-83BE-63D2393C9F74}" srcId="{4031405E-9D5D-E94E-9747-BA719872389E}" destId="{96DFEECE-9464-184B-ABB7-7D397B55A49B}" srcOrd="1" destOrd="0" parTransId="{9E34F90C-7F41-8B44-A60C-DA6DE2D534D3}" sibTransId="{04BBC22C-F91B-304E-BF25-48BB51D34EA4}"/>
    <dgm:cxn modelId="{44B8DE85-FC80-C54E-8C78-3442A4A9182C}" srcId="{04506B47-AA81-D24E-9765-070FFB5CC756}" destId="{F7D98AEB-8567-B848-BF56-D8FFB4CC39D5}" srcOrd="3" destOrd="0" parTransId="{78245A5C-9938-794E-8D5E-7B9E68ACEA75}" sibTransId="{CC29A319-7B9C-A246-AB6F-DFE0E53A9C17}"/>
    <dgm:cxn modelId="{49E62F86-AFBF-B045-8DF1-A4C816B52A29}" type="presOf" srcId="{864C514C-2C4A-2C4D-BCEA-8523BEC80BEF}" destId="{1EB68324-9367-EB49-9CA0-32B3FAF32304}" srcOrd="0" destOrd="0" presId="urn:microsoft.com/office/officeart/2005/8/layout/target2"/>
    <dgm:cxn modelId="{0F7BC293-B0C1-6849-A7A6-737C73E1F008}" type="presOf" srcId="{D32A203E-B819-F746-99F5-05E8F8898F7C}" destId="{B94DFDDE-27DF-2B46-BB88-3FE05922B5F7}" srcOrd="0" destOrd="0" presId="urn:microsoft.com/office/officeart/2005/8/layout/target2"/>
    <dgm:cxn modelId="{B6D32E9B-402E-ED49-A9B4-361E907065A8}" srcId="{4031405E-9D5D-E94E-9747-BA719872389E}" destId="{2216EA45-7E6D-9E40-BD8C-3103E45D92B0}" srcOrd="2" destOrd="0" parTransId="{BA90527A-E134-7342-A4CD-60C4D68C0096}" sibTransId="{6725F202-FF0E-8542-A4E0-9528FF7EA073}"/>
    <dgm:cxn modelId="{7FA7D7A4-AFFD-7547-80A4-7C6087AEEE1A}" srcId="{04506B47-AA81-D24E-9765-070FFB5CC756}" destId="{7044F616-5ED3-5F47-9D05-372F9C766B7D}" srcOrd="2" destOrd="0" parTransId="{3009B091-6C6F-7B40-BF8A-8C177FFBA61A}" sibTransId="{4FF9DAAD-6838-7A4F-8B3B-2ED603983A7A}"/>
    <dgm:cxn modelId="{9A8BB5A8-4DF1-B84C-A680-89BCFE7CA616}" type="presOf" srcId="{04506B47-AA81-D24E-9765-070FFB5CC756}" destId="{74F48067-6AB0-DD42-8501-6BA3FA56BE97}" srcOrd="0" destOrd="0" presId="urn:microsoft.com/office/officeart/2005/8/layout/target2"/>
    <dgm:cxn modelId="{CDD0DCB2-0038-864F-BC8D-3021089CD03A}" srcId="{D32A203E-B819-F746-99F5-05E8F8898F7C}" destId="{CB4BE809-F429-9E48-92CB-8F874AFF31D6}" srcOrd="0" destOrd="0" parTransId="{2E7D4196-9C72-684E-A031-8D1CC1FA71B1}" sibTransId="{05DDE144-4FF7-ED47-88C2-8D743C7ADC94}"/>
    <dgm:cxn modelId="{C3B784B4-0BC0-F84E-92F7-388D2733C273}" type="presOf" srcId="{ADB36DD9-86E9-2C44-B06B-5E1CFE88708A}" destId="{8E357A04-FA66-DF4B-B2C3-571A150F5046}" srcOrd="0" destOrd="0" presId="urn:microsoft.com/office/officeart/2005/8/layout/target2"/>
    <dgm:cxn modelId="{E991CEB8-5C21-4743-86AD-8F0C1B103AD8}" srcId="{2216EA45-7E6D-9E40-BD8C-3103E45D92B0}" destId="{670290E1-C254-984A-BC10-5B56D695E578}" srcOrd="0" destOrd="0" parTransId="{0007B835-E012-A840-96E1-C1D2D2B5E660}" sibTransId="{B14B1DBC-FC21-F346-8555-EAEDE46D229A}"/>
    <dgm:cxn modelId="{EAE374BF-BAB7-9646-9A57-64F9F79FCAE4}" type="presOf" srcId="{075A536C-60C5-9A43-95C1-8560A4ECE555}" destId="{56C32795-D04F-0D46-BF9E-761C8FFEE3A0}" srcOrd="0" destOrd="0" presId="urn:microsoft.com/office/officeart/2005/8/layout/target2"/>
    <dgm:cxn modelId="{CB24C3C1-0A8C-D140-8161-68DFD890CE3B}" type="presOf" srcId="{4031405E-9D5D-E94E-9747-BA719872389E}" destId="{06F869B5-C29C-A048-B2B4-1B2DE021FE84}" srcOrd="0" destOrd="0" presId="urn:microsoft.com/office/officeart/2005/8/layout/target2"/>
    <dgm:cxn modelId="{6CA757C6-5C00-DF4B-82F0-D2C05A45C0DE}" type="presOf" srcId="{96DFEECE-9464-184B-ABB7-7D397B55A49B}" destId="{9D6AD093-6739-8F4E-A733-A76E1E7058AD}" srcOrd="0" destOrd="0" presId="urn:microsoft.com/office/officeart/2005/8/layout/target2"/>
    <dgm:cxn modelId="{A59E1CCB-FF9C-9D44-BE02-45AAB9133358}" type="presOf" srcId="{CB4BE809-F429-9E48-92CB-8F874AFF31D6}" destId="{B94DFDDE-27DF-2B46-BB88-3FE05922B5F7}" srcOrd="0" destOrd="1" presId="urn:microsoft.com/office/officeart/2005/8/layout/target2"/>
    <dgm:cxn modelId="{5C952FCD-B42C-DD49-A712-0F1A48E86C73}" type="presOf" srcId="{670290E1-C254-984A-BC10-5B56D695E578}" destId="{D2ABD78F-F623-3248-ABFB-00AEEA7124BD}" srcOrd="0" destOrd="0" presId="urn:microsoft.com/office/officeart/2005/8/layout/target2"/>
    <dgm:cxn modelId="{E9910BD0-6F03-8A4B-999D-5254DB4F63A0}" type="presOf" srcId="{E321089E-872D-9241-A9DB-8F348570D4F8}" destId="{B94DFDDE-27DF-2B46-BB88-3FE05922B5F7}" srcOrd="0" destOrd="2" presId="urn:microsoft.com/office/officeart/2005/8/layout/target2"/>
    <dgm:cxn modelId="{FB1CAFE1-5D35-AC49-BFA8-09C7F3BDD942}" srcId="{4031405E-9D5D-E94E-9747-BA719872389E}" destId="{04506B47-AA81-D24E-9765-070FFB5CC756}" srcOrd="0" destOrd="0" parTransId="{00039C0C-A411-1B42-833E-AC935BEB3C1D}" sibTransId="{674229A6-BEEC-604C-A28D-57E48DD5B204}"/>
    <dgm:cxn modelId="{DE33DBE3-1513-B246-8642-582FB4DB1A18}" type="presOf" srcId="{E50CBD85-5264-C74D-B533-76ED1C37DEAA}" destId="{B94DFDDE-27DF-2B46-BB88-3FE05922B5F7}" srcOrd="0" destOrd="4" presId="urn:microsoft.com/office/officeart/2005/8/layout/target2"/>
    <dgm:cxn modelId="{675222F0-9D01-3D42-98EB-E15648163470}" srcId="{D32A203E-B819-F746-99F5-05E8F8898F7C}" destId="{E321089E-872D-9241-A9DB-8F348570D4F8}" srcOrd="1" destOrd="0" parTransId="{53693218-708C-8147-941B-A5D76A105C16}" sibTransId="{087BA313-8464-9347-9061-87985586C3EE}"/>
    <dgm:cxn modelId="{7F4302FA-E13D-4E4F-802D-17FD449AC8F5}" srcId="{96DFEECE-9464-184B-ABB7-7D397B55A49B}" destId="{075A536C-60C5-9A43-95C1-8560A4ECE555}" srcOrd="0" destOrd="0" parTransId="{B5A4F715-9B88-4B42-B3A0-25B7DEB43F71}" sibTransId="{ACBACCB3-954D-5F48-87FF-1E0B818A4AC7}"/>
    <dgm:cxn modelId="{2429B8FB-4C34-334A-A74A-71459AEE45E0}" srcId="{D32A203E-B819-F746-99F5-05E8F8898F7C}" destId="{E50CBD85-5264-C74D-B533-76ED1C37DEAA}" srcOrd="3" destOrd="0" parTransId="{BDBB5EBC-91AA-B746-A6D3-22EA9C5E798D}" sibTransId="{FFFC0BA2-5518-E842-8A78-552CF19C7BE6}"/>
    <dgm:cxn modelId="{924A22FD-1026-6B43-92D7-C22ED548DB8C}" srcId="{2216EA45-7E6D-9E40-BD8C-3103E45D92B0}" destId="{864C514C-2C4A-2C4D-BCEA-8523BEC80BEF}" srcOrd="1" destOrd="0" parTransId="{37F80DBE-45D0-7D47-8BB7-D1CB3320B4FD}" sibTransId="{005FF561-9FED-C142-96A6-286FA1F65F2F}"/>
    <dgm:cxn modelId="{0225AEFB-855C-044E-8512-0B9C2FF9F261}" type="presParOf" srcId="{06F869B5-C29C-A048-B2B4-1B2DE021FE84}" destId="{4BF00DA0-41B8-3E40-AE17-FB1E6CF3F789}" srcOrd="0" destOrd="0" presId="urn:microsoft.com/office/officeart/2005/8/layout/target2"/>
    <dgm:cxn modelId="{76C843C9-1E84-6443-9B4E-4483F692DE92}" type="presParOf" srcId="{4BF00DA0-41B8-3E40-AE17-FB1E6CF3F789}" destId="{74F48067-6AB0-DD42-8501-6BA3FA56BE97}" srcOrd="0" destOrd="0" presId="urn:microsoft.com/office/officeart/2005/8/layout/target2"/>
    <dgm:cxn modelId="{DBFC2AED-00BC-9F4A-B962-D45C8D5F3D81}" type="presParOf" srcId="{4BF00DA0-41B8-3E40-AE17-FB1E6CF3F789}" destId="{DD61056C-F158-354E-AF4A-009BDD4D82E3}" srcOrd="1" destOrd="0" presId="urn:microsoft.com/office/officeart/2005/8/layout/target2"/>
    <dgm:cxn modelId="{C70B2DB5-CBFC-074F-AF8C-5A55F499B14D}" type="presParOf" srcId="{DD61056C-F158-354E-AF4A-009BDD4D82E3}" destId="{B94DFDDE-27DF-2B46-BB88-3FE05922B5F7}" srcOrd="0" destOrd="0" presId="urn:microsoft.com/office/officeart/2005/8/layout/target2"/>
    <dgm:cxn modelId="{AAEC7761-5F22-7147-A7D5-B52ED3A8C792}" type="presParOf" srcId="{DD61056C-F158-354E-AF4A-009BDD4D82E3}" destId="{84131A9F-7F77-8D4D-979E-81170F3953FB}" srcOrd="1" destOrd="0" presId="urn:microsoft.com/office/officeart/2005/8/layout/target2"/>
    <dgm:cxn modelId="{C3A8FF3C-56FA-5041-AD00-6DD8AE1FAE8A}" type="presParOf" srcId="{DD61056C-F158-354E-AF4A-009BDD4D82E3}" destId="{A26CDC3F-580F-CD43-BB1E-D0499EC433DF}" srcOrd="2" destOrd="0" presId="urn:microsoft.com/office/officeart/2005/8/layout/target2"/>
    <dgm:cxn modelId="{CF700455-D454-DA49-BB40-BD089C46AD0F}" type="presParOf" srcId="{DD61056C-F158-354E-AF4A-009BDD4D82E3}" destId="{8534A62F-1992-6941-864C-C2921075EBCA}" srcOrd="3" destOrd="0" presId="urn:microsoft.com/office/officeart/2005/8/layout/target2"/>
    <dgm:cxn modelId="{B84F804C-AA2E-AA43-A310-F2B865D0FAA4}" type="presParOf" srcId="{DD61056C-F158-354E-AF4A-009BDD4D82E3}" destId="{E26F5315-DEB6-A249-9A3A-9B593B9CE0A5}" srcOrd="4" destOrd="0" presId="urn:microsoft.com/office/officeart/2005/8/layout/target2"/>
    <dgm:cxn modelId="{F204256F-2266-0F41-B6A7-7D772C0C6B95}" type="presParOf" srcId="{DD61056C-F158-354E-AF4A-009BDD4D82E3}" destId="{0B38F207-7A50-3F48-9F9F-C94BFDB0BB19}" srcOrd="5" destOrd="0" presId="urn:microsoft.com/office/officeart/2005/8/layout/target2"/>
    <dgm:cxn modelId="{B224B12B-83BE-5E43-A94C-91AB5D507E91}" type="presParOf" srcId="{DD61056C-F158-354E-AF4A-009BDD4D82E3}" destId="{0F7FBE98-8051-8949-AC25-187400DCA54D}" srcOrd="6" destOrd="0" presId="urn:microsoft.com/office/officeart/2005/8/layout/target2"/>
    <dgm:cxn modelId="{45EE7900-E6FA-3642-8DC5-00C8B24D3C98}" type="presParOf" srcId="{06F869B5-C29C-A048-B2B4-1B2DE021FE84}" destId="{BC0B9378-75A4-DC4F-8D36-65C7207EA529}" srcOrd="1" destOrd="0" presId="urn:microsoft.com/office/officeart/2005/8/layout/target2"/>
    <dgm:cxn modelId="{FDFB8FD1-F2B2-A542-BF97-FB16A02CFBBB}" type="presParOf" srcId="{BC0B9378-75A4-DC4F-8D36-65C7207EA529}" destId="{9D6AD093-6739-8F4E-A733-A76E1E7058AD}" srcOrd="0" destOrd="0" presId="urn:microsoft.com/office/officeart/2005/8/layout/target2"/>
    <dgm:cxn modelId="{C1C59AC8-F070-8245-A9CD-B62710A6752A}" type="presParOf" srcId="{BC0B9378-75A4-DC4F-8D36-65C7207EA529}" destId="{48E3B12C-C6F3-1045-8875-E5A8BFC43418}" srcOrd="1" destOrd="0" presId="urn:microsoft.com/office/officeart/2005/8/layout/target2"/>
    <dgm:cxn modelId="{EE5EC65A-167C-E64C-A4BC-C68283D9A11B}" type="presParOf" srcId="{48E3B12C-C6F3-1045-8875-E5A8BFC43418}" destId="{56C32795-D04F-0D46-BF9E-761C8FFEE3A0}" srcOrd="0" destOrd="0" presId="urn:microsoft.com/office/officeart/2005/8/layout/target2"/>
    <dgm:cxn modelId="{4608CCED-F3A4-8946-9C5F-69FF6D12A591}" type="presParOf" srcId="{48E3B12C-C6F3-1045-8875-E5A8BFC43418}" destId="{FE25E2C3-7FFF-214D-8FD2-C7B3DD76C7AA}" srcOrd="1" destOrd="0" presId="urn:microsoft.com/office/officeart/2005/8/layout/target2"/>
    <dgm:cxn modelId="{21D33CF6-C23A-C041-829A-B33BFF2729F2}" type="presParOf" srcId="{48E3B12C-C6F3-1045-8875-E5A8BFC43418}" destId="{4F4AC8D7-AF8F-4B4E-80D5-A3995050BF07}" srcOrd="2" destOrd="0" presId="urn:microsoft.com/office/officeart/2005/8/layout/target2"/>
    <dgm:cxn modelId="{1DA031EF-DE2A-7746-923F-A38B18D8A24C}" type="presParOf" srcId="{06F869B5-C29C-A048-B2B4-1B2DE021FE84}" destId="{7A82EC89-CE91-4240-9E05-48BB17A593A1}" srcOrd="2" destOrd="0" presId="urn:microsoft.com/office/officeart/2005/8/layout/target2"/>
    <dgm:cxn modelId="{B73FE713-B7C8-F34E-B64F-08BF112EAEDE}" type="presParOf" srcId="{7A82EC89-CE91-4240-9E05-48BB17A593A1}" destId="{7FB58AA1-1DCA-9245-A2A4-5D49E8CBBCA6}" srcOrd="0" destOrd="0" presId="urn:microsoft.com/office/officeart/2005/8/layout/target2"/>
    <dgm:cxn modelId="{6DCEEDCF-B86A-8F43-9168-D7B5968D37A5}" type="presParOf" srcId="{7A82EC89-CE91-4240-9E05-48BB17A593A1}" destId="{49463BE1-CBF7-B140-B7E9-2EEB99C90D1D}" srcOrd="1" destOrd="0" presId="urn:microsoft.com/office/officeart/2005/8/layout/target2"/>
    <dgm:cxn modelId="{5ACF61B4-CD8A-F246-BFC4-834ADA622C8A}" type="presParOf" srcId="{49463BE1-CBF7-B140-B7E9-2EEB99C90D1D}" destId="{D2ABD78F-F623-3248-ABFB-00AEEA7124BD}" srcOrd="0" destOrd="0" presId="urn:microsoft.com/office/officeart/2005/8/layout/target2"/>
    <dgm:cxn modelId="{1F23EDCE-D663-7B44-B837-FB0CB1124B01}" type="presParOf" srcId="{49463BE1-CBF7-B140-B7E9-2EEB99C90D1D}" destId="{2929DE0B-DABB-7A46-ABD2-A8B7F81AAE3B}" srcOrd="1" destOrd="0" presId="urn:microsoft.com/office/officeart/2005/8/layout/target2"/>
    <dgm:cxn modelId="{1E09442A-3970-E94C-BD95-3DB9D28D7E12}" type="presParOf" srcId="{49463BE1-CBF7-B140-B7E9-2EEB99C90D1D}" destId="{1EB68324-9367-EB49-9CA0-32B3FAF32304}" srcOrd="2" destOrd="0" presId="urn:microsoft.com/office/officeart/2005/8/layout/target2"/>
    <dgm:cxn modelId="{7FF1FDD7-D6EA-4D49-9C1A-CE4E46F1F063}" type="presParOf" srcId="{49463BE1-CBF7-B140-B7E9-2EEB99C90D1D}" destId="{CE620166-367D-2A40-A0BC-503359682A22}" srcOrd="3" destOrd="0" presId="urn:microsoft.com/office/officeart/2005/8/layout/target2"/>
    <dgm:cxn modelId="{724C0D15-29BF-934F-A82B-D21B0AB305FE}" type="presParOf" srcId="{49463BE1-CBF7-B140-B7E9-2EEB99C90D1D}" destId="{8E357A04-FA66-DF4B-B2C3-571A150F5046}" srcOrd="4" destOrd="0" presId="urn:microsoft.com/office/officeart/2005/8/layout/targe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CFF30-27B2-FD49-8B43-5BB798787CF7}">
      <dsp:nvSpPr>
        <dsp:cNvPr id="0" name=""/>
        <dsp:cNvSpPr/>
      </dsp:nvSpPr>
      <dsp:spPr>
        <a:xfrm>
          <a:off x="3641570" y="4299978"/>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1CF667-B898-6649-82F9-611E442665F7}">
      <dsp:nvSpPr>
        <dsp:cNvPr id="0" name=""/>
        <dsp:cNvSpPr/>
      </dsp:nvSpPr>
      <dsp:spPr>
        <a:xfrm>
          <a:off x="3490415" y="4364921"/>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FF4EBB-FA79-F94E-879B-6A97AE8B118D}">
      <dsp:nvSpPr>
        <dsp:cNvPr id="0" name=""/>
        <dsp:cNvSpPr/>
      </dsp:nvSpPr>
      <dsp:spPr>
        <a:xfrm>
          <a:off x="3335887" y="4420224"/>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88A69-2712-AC42-B329-B9F6064195B3}">
      <dsp:nvSpPr>
        <dsp:cNvPr id="0" name=""/>
        <dsp:cNvSpPr/>
      </dsp:nvSpPr>
      <dsp:spPr>
        <a:xfrm>
          <a:off x="3179333" y="4465380"/>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B2A978-48DF-B540-8A63-3B718F398233}">
      <dsp:nvSpPr>
        <dsp:cNvPr id="0" name=""/>
        <dsp:cNvSpPr/>
      </dsp:nvSpPr>
      <dsp:spPr>
        <a:xfrm>
          <a:off x="3020756" y="4500388"/>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D4D739-736E-7540-8585-E9CB998A5ED0}">
      <dsp:nvSpPr>
        <dsp:cNvPr id="0" name=""/>
        <dsp:cNvSpPr/>
      </dsp:nvSpPr>
      <dsp:spPr>
        <a:xfrm>
          <a:off x="4501938" y="3691645"/>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F1B1-64B1-2641-B01F-5782846F120C}">
      <dsp:nvSpPr>
        <dsp:cNvPr id="0" name=""/>
        <dsp:cNvSpPr/>
      </dsp:nvSpPr>
      <dsp:spPr>
        <a:xfrm>
          <a:off x="4375076" y="3812399"/>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F6B2E0-B097-3C40-8095-336F09AFC7D9}">
      <dsp:nvSpPr>
        <dsp:cNvPr id="0" name=""/>
        <dsp:cNvSpPr/>
      </dsp:nvSpPr>
      <dsp:spPr>
        <a:xfrm>
          <a:off x="5050548" y="2974736"/>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003D15-8FBE-984C-8FD2-88FEB37AB576}">
      <dsp:nvSpPr>
        <dsp:cNvPr id="0" name=""/>
        <dsp:cNvSpPr/>
      </dsp:nvSpPr>
      <dsp:spPr>
        <a:xfrm>
          <a:off x="5422362" y="2126926"/>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DC272-1B39-E04C-BCD1-0820AA2B8D00}">
      <dsp:nvSpPr>
        <dsp:cNvPr id="0" name=""/>
        <dsp:cNvSpPr/>
      </dsp:nvSpPr>
      <dsp:spPr>
        <a:xfrm>
          <a:off x="5599159" y="1244108"/>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2EAA28-659D-014D-ADB4-B7D6AE45DF6E}">
      <dsp:nvSpPr>
        <dsp:cNvPr id="0" name=""/>
        <dsp:cNvSpPr/>
      </dsp:nvSpPr>
      <dsp:spPr>
        <a:xfrm>
          <a:off x="5445305" y="194873"/>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5A3A0-704F-BD4F-9F25-F1E1F0C1F0EB}">
      <dsp:nvSpPr>
        <dsp:cNvPr id="0" name=""/>
        <dsp:cNvSpPr/>
      </dsp:nvSpPr>
      <dsp:spPr>
        <a:xfrm>
          <a:off x="5550574" y="110143"/>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1E520-14F4-1F45-B03B-5BA90F372063}">
      <dsp:nvSpPr>
        <dsp:cNvPr id="0" name=""/>
        <dsp:cNvSpPr/>
      </dsp:nvSpPr>
      <dsp:spPr>
        <a:xfrm>
          <a:off x="5655842" y="25412"/>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9E746-BB52-F34B-83B5-817BB846C3A1}">
      <dsp:nvSpPr>
        <dsp:cNvPr id="0" name=""/>
        <dsp:cNvSpPr/>
      </dsp:nvSpPr>
      <dsp:spPr>
        <a:xfrm>
          <a:off x="5761785" y="110143"/>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A1FE1-1B1D-F244-972F-62BA57342E85}">
      <dsp:nvSpPr>
        <dsp:cNvPr id="0" name=""/>
        <dsp:cNvSpPr/>
      </dsp:nvSpPr>
      <dsp:spPr>
        <a:xfrm>
          <a:off x="5867054" y="194873"/>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2B3A6-4857-4D4A-A63E-0905A9AFC21E}">
      <dsp:nvSpPr>
        <dsp:cNvPr id="0" name=""/>
        <dsp:cNvSpPr/>
      </dsp:nvSpPr>
      <dsp:spPr>
        <a:xfrm>
          <a:off x="5655842" y="204005"/>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309B70-B255-8A42-B331-FA47A699B294}">
      <dsp:nvSpPr>
        <dsp:cNvPr id="0" name=""/>
        <dsp:cNvSpPr/>
      </dsp:nvSpPr>
      <dsp:spPr>
        <a:xfrm>
          <a:off x="5655842" y="382599"/>
          <a:ext cx="70853" cy="708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75BB-633A-C34C-9741-985469111EB4}">
      <dsp:nvSpPr>
        <dsp:cNvPr id="0" name=""/>
        <dsp:cNvSpPr/>
      </dsp:nvSpPr>
      <dsp:spPr>
        <a:xfrm>
          <a:off x="2653328" y="4636781"/>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发端于API服务</a:t>
          </a:r>
          <a:endParaRPr lang="en-US" sz="1000" b="0" i="0" kern="1200" dirty="0">
            <a:latin typeface="Microsoft YaHei UI" panose="020B0503020204020204" pitchFamily="34" charset="-122"/>
            <a:ea typeface="Microsoft YaHei UI" panose="020B0503020204020204" pitchFamily="34" charset="-122"/>
          </a:endParaRPr>
        </a:p>
      </dsp:txBody>
      <dsp:txXfrm>
        <a:off x="2673415" y="4656868"/>
        <a:ext cx="1494991" cy="371300"/>
      </dsp:txXfrm>
    </dsp:sp>
    <dsp:sp modelId="{9019E57A-FAC3-1343-AAF0-08A974B55C30}">
      <dsp:nvSpPr>
        <dsp:cNvPr id="0" name=""/>
        <dsp:cNvSpPr/>
      </dsp:nvSpPr>
      <dsp:spPr>
        <a:xfrm>
          <a:off x="4188494" y="4636781"/>
          <a:ext cx="3801811"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面向研究者和开发者，基于</a:t>
          </a:r>
          <a:r>
            <a:rPr lang="en-US" sz="1000" b="0" i="0" kern="1200" baseline="0" dirty="0">
              <a:latin typeface="Microsoft YaHei UI" panose="020B0503020204020204" pitchFamily="34" charset="-122"/>
              <a:ea typeface="Microsoft YaHei UI" panose="020B0503020204020204" pitchFamily="34" charset="-122"/>
            </a:rPr>
            <a:t>Microsoft Azure</a:t>
          </a:r>
          <a:r>
            <a:rPr lang="zh-CN" sz="1000" b="0" i="0" kern="1200" baseline="0" dirty="0">
              <a:latin typeface="Microsoft YaHei UI" panose="020B0503020204020204" pitchFamily="34" charset="-122"/>
              <a:ea typeface="Microsoft YaHei UI" panose="020B0503020204020204" pitchFamily="34" charset="-122"/>
            </a:rPr>
            <a:t>云做</a:t>
          </a:r>
          <a:r>
            <a:rPr lang="en-US" sz="1000" b="0" i="0" kern="1200" baseline="0" dirty="0">
              <a:latin typeface="Microsoft YaHei UI" panose="020B0503020204020204" pitchFamily="34" charset="-122"/>
              <a:ea typeface="Microsoft YaHei UI" panose="020B0503020204020204" pitchFamily="34" charset="-122"/>
            </a:rPr>
            <a:t>API</a:t>
          </a:r>
          <a:r>
            <a:rPr lang="zh-CN" sz="1000" b="0" i="0" kern="1200" baseline="0" dirty="0">
              <a:latin typeface="Microsoft YaHei UI" panose="020B0503020204020204" pitchFamily="34" charset="-122"/>
              <a:ea typeface="Microsoft YaHei UI" panose="020B0503020204020204" pitchFamily="34" charset="-122"/>
            </a:rPr>
            <a:t>服务</a:t>
          </a:r>
          <a:endParaRPr lang="en-US" sz="1000" kern="1200" dirty="0">
            <a:latin typeface="Microsoft YaHei UI" panose="020B0503020204020204" pitchFamily="34" charset="-122"/>
            <a:ea typeface="Microsoft YaHei UI" panose="020B0503020204020204" pitchFamily="34" charset="-122"/>
          </a:endParaRPr>
        </a:p>
      </dsp:txBody>
      <dsp:txXfrm>
        <a:off x="4188494" y="4636781"/>
        <a:ext cx="3801811" cy="411474"/>
      </dsp:txXfrm>
    </dsp:sp>
    <dsp:sp modelId="{0B29FEBB-24F9-5D44-851F-F1D4EC85D677}">
      <dsp:nvSpPr>
        <dsp:cNvPr id="0" name=""/>
        <dsp:cNvSpPr/>
      </dsp:nvSpPr>
      <dsp:spPr>
        <a:xfrm>
          <a:off x="2227868" y="4224546"/>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B196C0-6652-624B-8E45-97596D74C0BE}">
      <dsp:nvSpPr>
        <dsp:cNvPr id="0" name=""/>
        <dsp:cNvSpPr/>
      </dsp:nvSpPr>
      <dsp:spPr>
        <a:xfrm>
          <a:off x="4125738" y="4147172"/>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发现了人类反馈的价值</a:t>
          </a:r>
          <a:endParaRPr lang="en-US" sz="1000" b="0" i="0" kern="1200" dirty="0">
            <a:latin typeface="Microsoft YaHei UI" panose="020B0503020204020204" pitchFamily="34" charset="-122"/>
            <a:ea typeface="Microsoft YaHei UI" panose="020B0503020204020204" pitchFamily="34" charset="-122"/>
          </a:endParaRPr>
        </a:p>
      </dsp:txBody>
      <dsp:txXfrm>
        <a:off x="4145825" y="4167259"/>
        <a:ext cx="1494991" cy="371300"/>
      </dsp:txXfrm>
    </dsp:sp>
    <dsp:sp modelId="{67F314EB-B3C8-F04F-866B-B55A30BB5001}">
      <dsp:nvSpPr>
        <dsp:cNvPr id="0" name=""/>
        <dsp:cNvSpPr/>
      </dsp:nvSpPr>
      <dsp:spPr>
        <a:xfrm>
          <a:off x="5660903" y="4147172"/>
          <a:ext cx="2329402"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通过用户互动获取数据，通过</a:t>
          </a:r>
          <a:r>
            <a:rPr lang="en-US" sz="1000" b="0" i="0" kern="1200" baseline="0" dirty="0">
              <a:latin typeface="Microsoft YaHei UI" panose="020B0503020204020204" pitchFamily="34" charset="-122"/>
              <a:ea typeface="Microsoft YaHei UI" panose="020B0503020204020204" pitchFamily="34" charset="-122"/>
            </a:rPr>
            <a:t>Instruct/RLHF</a:t>
          </a:r>
          <a:r>
            <a:rPr lang="zh-CN" sz="1000" b="0" i="0" kern="1200" baseline="0" dirty="0">
              <a:latin typeface="Microsoft YaHei UI" panose="020B0503020204020204" pitchFamily="34" charset="-122"/>
              <a:ea typeface="Microsoft YaHei UI" panose="020B0503020204020204" pitchFamily="34" charset="-122"/>
            </a:rPr>
            <a:t>训练，显著提升模型性能。</a:t>
          </a:r>
          <a:endParaRPr lang="en-US" sz="1000" kern="1200" dirty="0">
            <a:latin typeface="Microsoft YaHei UI" panose="020B0503020204020204" pitchFamily="34" charset="-122"/>
            <a:ea typeface="Microsoft YaHei UI" panose="020B0503020204020204" pitchFamily="34" charset="-122"/>
          </a:endParaRPr>
        </a:p>
      </dsp:txBody>
      <dsp:txXfrm>
        <a:off x="5660903" y="4147172"/>
        <a:ext cx="2329402" cy="411474"/>
      </dsp:txXfrm>
    </dsp:sp>
    <dsp:sp modelId="{EAA545A8-6AC7-EF48-A8F1-52DA666F5716}">
      <dsp:nvSpPr>
        <dsp:cNvPr id="0" name=""/>
        <dsp:cNvSpPr/>
      </dsp:nvSpPr>
      <dsp:spPr>
        <a:xfrm>
          <a:off x="3699603" y="3734937"/>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BB4A4F-554B-E64E-95B5-7E9AEEC2C249}">
      <dsp:nvSpPr>
        <dsp:cNvPr id="0" name=""/>
        <dsp:cNvSpPr/>
      </dsp:nvSpPr>
      <dsp:spPr>
        <a:xfrm>
          <a:off x="4851820" y="3414027"/>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en-US" altLang="zh-CN" sz="1000" b="0" i="0" kern="1200" baseline="0" dirty="0" err="1">
              <a:latin typeface="Microsoft YaHei UI" panose="020B0503020204020204" pitchFamily="34" charset="-122"/>
              <a:ea typeface="Microsoft YaHei UI" panose="020B0503020204020204" pitchFamily="34" charset="-122"/>
            </a:rPr>
            <a:t>ChatGPT</a:t>
          </a:r>
          <a:r>
            <a:rPr lang="zh-CN" altLang="en-US" sz="1000" b="0" i="0" kern="1200" baseline="0" dirty="0">
              <a:latin typeface="Microsoft YaHei UI" panose="020B0503020204020204" pitchFamily="34" charset="-122"/>
              <a:ea typeface="Microsoft YaHei UI" panose="020B0503020204020204" pitchFamily="34" charset="-122"/>
            </a:rPr>
            <a:t>发布，</a:t>
          </a:r>
          <a:r>
            <a:rPr lang="en-US" altLang="zh-CN" sz="1000" b="0" i="0" kern="1200" baseline="0" dirty="0">
              <a:latin typeface="Microsoft YaHei UI" panose="020B0503020204020204" pitchFamily="34" charset="-122"/>
              <a:ea typeface="Microsoft YaHei UI" panose="020B0503020204020204" pitchFamily="34" charset="-122"/>
            </a:rPr>
            <a:t>2</a:t>
          </a:r>
          <a:r>
            <a:rPr lang="zh-CN" altLang="en-US" sz="1000" b="0" i="0" kern="1200" baseline="0" dirty="0">
              <a:latin typeface="Microsoft YaHei UI" panose="020B0503020204020204" pitchFamily="34" charset="-122"/>
              <a:ea typeface="Microsoft YaHei UI" panose="020B0503020204020204" pitchFamily="34" charset="-122"/>
            </a:rPr>
            <a:t>个月突破亿用户</a:t>
          </a:r>
          <a:endParaRPr lang="en-US" sz="1000" b="0" i="0" kern="1200" dirty="0">
            <a:latin typeface="Microsoft YaHei UI" panose="020B0503020204020204" pitchFamily="34" charset="-122"/>
            <a:ea typeface="Microsoft YaHei UI" panose="020B0503020204020204" pitchFamily="34" charset="-122"/>
          </a:endParaRPr>
        </a:p>
      </dsp:txBody>
      <dsp:txXfrm>
        <a:off x="4871907" y="3434114"/>
        <a:ext cx="1494991" cy="371300"/>
      </dsp:txXfrm>
    </dsp:sp>
    <dsp:sp modelId="{4779F91D-C114-F24B-B59B-09CCEAEF0300}">
      <dsp:nvSpPr>
        <dsp:cNvPr id="0" name=""/>
        <dsp:cNvSpPr/>
      </dsp:nvSpPr>
      <dsp:spPr>
        <a:xfrm>
          <a:off x="6386986" y="3414027"/>
          <a:ext cx="1603319"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历史上增长最快的新晋互联网服务</a:t>
          </a:r>
          <a:endParaRPr lang="en-US" sz="1000" kern="1200" dirty="0">
            <a:latin typeface="Microsoft YaHei UI" panose="020B0503020204020204" pitchFamily="34" charset="-122"/>
            <a:ea typeface="Microsoft YaHei UI" panose="020B0503020204020204" pitchFamily="34" charset="-122"/>
          </a:endParaRPr>
        </a:p>
      </dsp:txBody>
      <dsp:txXfrm>
        <a:off x="6386986" y="3414027"/>
        <a:ext cx="1603319" cy="411474"/>
      </dsp:txXfrm>
    </dsp:sp>
    <dsp:sp modelId="{4A12733C-D87D-2748-A503-83050E4BDC61}">
      <dsp:nvSpPr>
        <dsp:cNvPr id="0" name=""/>
        <dsp:cNvSpPr/>
      </dsp:nvSpPr>
      <dsp:spPr>
        <a:xfrm>
          <a:off x="4425685" y="3001791"/>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A7D4CD-D033-2747-8814-865B0D25BCE1}">
      <dsp:nvSpPr>
        <dsp:cNvPr id="0" name=""/>
        <dsp:cNvSpPr/>
      </dsp:nvSpPr>
      <dsp:spPr>
        <a:xfrm>
          <a:off x="5289764" y="2611373"/>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战略内部辩论</a:t>
          </a:r>
          <a:endParaRPr lang="en-US" sz="1000" b="0" i="0" kern="1200" dirty="0">
            <a:latin typeface="Microsoft YaHei UI" panose="020B0503020204020204" pitchFamily="34" charset="-122"/>
            <a:ea typeface="Microsoft YaHei UI" panose="020B0503020204020204" pitchFamily="34" charset="-122"/>
          </a:endParaRPr>
        </a:p>
      </dsp:txBody>
      <dsp:txXfrm>
        <a:off x="5309851" y="2631460"/>
        <a:ext cx="1494991" cy="371300"/>
      </dsp:txXfrm>
    </dsp:sp>
    <dsp:sp modelId="{445F0C38-7E2F-5641-BBFA-975246E9C914}">
      <dsp:nvSpPr>
        <dsp:cNvPr id="0" name=""/>
        <dsp:cNvSpPr/>
      </dsp:nvSpPr>
      <dsp:spPr>
        <a:xfrm>
          <a:off x="6824930" y="2611373"/>
          <a:ext cx="1165376"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安全的</a:t>
          </a:r>
          <a:r>
            <a:rPr lang="en-US" sz="1000" b="0" i="0" kern="1200" baseline="0" dirty="0">
              <a:latin typeface="Microsoft YaHei UI" panose="020B0503020204020204" pitchFamily="34" charset="-122"/>
              <a:ea typeface="Microsoft YaHei UI" panose="020B0503020204020204" pitchFamily="34" charset="-122"/>
            </a:rPr>
            <a:t>AGI</a:t>
          </a:r>
          <a:r>
            <a:rPr lang="zh-CN" sz="1000" b="0" i="0" kern="1200" baseline="0" dirty="0">
              <a:latin typeface="Microsoft YaHei UI" panose="020B0503020204020204" pitchFamily="34" charset="-122"/>
              <a:ea typeface="Microsoft YaHei UI" panose="020B0503020204020204" pitchFamily="34" charset="-122"/>
            </a:rPr>
            <a:t>发展 </a:t>
          </a:r>
          <a:r>
            <a:rPr lang="en-US" sz="1000" b="0" i="0" kern="1200" baseline="0" dirty="0">
              <a:latin typeface="Microsoft YaHei UI" panose="020B0503020204020204" pitchFamily="34" charset="-122"/>
              <a:ea typeface="Microsoft YaHei UI" panose="020B0503020204020204" pitchFamily="34" charset="-122"/>
            </a:rPr>
            <a:t>vs </a:t>
          </a:r>
          <a:r>
            <a:rPr lang="en-US" sz="1000" b="0" i="0" kern="1200" baseline="0" dirty="0" err="1">
              <a:latin typeface="Microsoft YaHei UI" panose="020B0503020204020204" pitchFamily="34" charset="-122"/>
              <a:ea typeface="Microsoft YaHei UI" panose="020B0503020204020204" pitchFamily="34" charset="-122"/>
            </a:rPr>
            <a:t>ChatGPT</a:t>
          </a:r>
          <a:r>
            <a:rPr lang="zh-CN" sz="1000" b="0" i="0" kern="1200" baseline="0" dirty="0">
              <a:latin typeface="Microsoft YaHei UI" panose="020B0503020204020204" pitchFamily="34" charset="-122"/>
              <a:ea typeface="Microsoft YaHei UI" panose="020B0503020204020204" pitchFamily="34" charset="-122"/>
            </a:rPr>
            <a:t>的商业化</a:t>
          </a:r>
          <a:endParaRPr lang="en-US" sz="1000" kern="1200" dirty="0">
            <a:latin typeface="Microsoft YaHei UI" panose="020B0503020204020204" pitchFamily="34" charset="-122"/>
            <a:ea typeface="Microsoft YaHei UI" panose="020B0503020204020204" pitchFamily="34" charset="-122"/>
          </a:endParaRPr>
        </a:p>
      </dsp:txBody>
      <dsp:txXfrm>
        <a:off x="6824930" y="2611373"/>
        <a:ext cx="1165376" cy="411474"/>
      </dsp:txXfrm>
    </dsp:sp>
    <dsp:sp modelId="{BA2791BF-D5DF-0745-B612-9DD6CE81BAD6}">
      <dsp:nvSpPr>
        <dsp:cNvPr id="0" name=""/>
        <dsp:cNvSpPr/>
      </dsp:nvSpPr>
      <dsp:spPr>
        <a:xfrm>
          <a:off x="4863629" y="2199137"/>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AA4142-3B50-254F-AF95-45715FD772B9}">
      <dsp:nvSpPr>
        <dsp:cNvPr id="0" name=""/>
        <dsp:cNvSpPr/>
      </dsp:nvSpPr>
      <dsp:spPr>
        <a:xfrm>
          <a:off x="5571830" y="1746819"/>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领导方向确定</a:t>
          </a:r>
          <a:endParaRPr lang="en-US" sz="1000" b="0" i="0" kern="1200" dirty="0">
            <a:latin typeface="Microsoft YaHei UI" panose="020B0503020204020204" pitchFamily="34" charset="-122"/>
            <a:ea typeface="Microsoft YaHei UI" panose="020B0503020204020204" pitchFamily="34" charset="-122"/>
          </a:endParaRPr>
        </a:p>
      </dsp:txBody>
      <dsp:txXfrm>
        <a:off x="5591917" y="1766906"/>
        <a:ext cx="1494991" cy="371300"/>
      </dsp:txXfrm>
    </dsp:sp>
    <dsp:sp modelId="{592E5679-F9F9-8C42-9E63-EBDE2CD0734F}">
      <dsp:nvSpPr>
        <dsp:cNvPr id="0" name=""/>
        <dsp:cNvSpPr/>
      </dsp:nvSpPr>
      <dsp:spPr>
        <a:xfrm>
          <a:off x="7098405" y="1744639"/>
          <a:ext cx="1360377" cy="41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采纳</a:t>
          </a:r>
          <a:r>
            <a:rPr lang="en-US" sz="1000" b="0" i="0" kern="1200" baseline="0" dirty="0">
              <a:latin typeface="Microsoft YaHei UI" panose="020B0503020204020204" pitchFamily="34" charset="-122"/>
              <a:ea typeface="Microsoft YaHei UI" panose="020B0503020204020204" pitchFamily="34" charset="-122"/>
            </a:rPr>
            <a:t>Sam Altman</a:t>
          </a:r>
          <a:r>
            <a:rPr lang="zh-CN" sz="1000" b="0" i="0" kern="1200" baseline="0" dirty="0">
              <a:latin typeface="Microsoft YaHei UI" panose="020B0503020204020204" pitchFamily="34" charset="-122"/>
              <a:ea typeface="Microsoft YaHei UI" panose="020B0503020204020204" pitchFamily="34" charset="-122"/>
            </a:rPr>
            <a:t>的商业化战略</a:t>
          </a:r>
          <a:r>
            <a:rPr lang="zh-CN" altLang="en-US" sz="1000" b="0" i="0" kern="1200" baseline="0" dirty="0">
              <a:latin typeface="Microsoft YaHei UI" panose="020B0503020204020204" pitchFamily="34" charset="-122"/>
              <a:ea typeface="Microsoft YaHei UI" panose="020B0503020204020204" pitchFamily="34" charset="-122"/>
            </a:rPr>
            <a:t>，全球用户超</a:t>
          </a:r>
          <a:r>
            <a:rPr lang="en-US" altLang="zh-CN" sz="1000" b="0" i="0" kern="1200" baseline="0" dirty="0">
              <a:latin typeface="Microsoft YaHei UI" panose="020B0503020204020204" pitchFamily="34" charset="-122"/>
              <a:ea typeface="Microsoft YaHei UI" panose="020B0503020204020204" pitchFamily="34" charset="-122"/>
            </a:rPr>
            <a:t>1.8</a:t>
          </a:r>
          <a:r>
            <a:rPr lang="zh-CN" altLang="en-US" sz="1000" b="0" i="0" kern="1200" baseline="0" dirty="0">
              <a:latin typeface="Microsoft YaHei UI" panose="020B0503020204020204" pitchFamily="34" charset="-122"/>
              <a:ea typeface="Microsoft YaHei UI" panose="020B0503020204020204" pitchFamily="34" charset="-122"/>
            </a:rPr>
            <a:t>亿，美国用户</a:t>
          </a:r>
          <a:r>
            <a:rPr lang="en-US" altLang="zh-CN" sz="1000" b="0" i="0" kern="1200" baseline="0" dirty="0">
              <a:latin typeface="Microsoft YaHei UI" panose="020B0503020204020204" pitchFamily="34" charset="-122"/>
              <a:ea typeface="Microsoft YaHei UI" panose="020B0503020204020204" pitchFamily="34" charset="-122"/>
            </a:rPr>
            <a:t>14%</a:t>
          </a:r>
          <a:r>
            <a:rPr lang="zh-CN" altLang="en-US" sz="1000" b="0" i="0" kern="1200" baseline="0" dirty="0">
              <a:latin typeface="Microsoft YaHei UI" panose="020B0503020204020204" pitchFamily="34" charset="-122"/>
              <a:ea typeface="Microsoft YaHei UI" panose="020B0503020204020204" pitchFamily="34" charset="-122"/>
            </a:rPr>
            <a:t>，收入超</a:t>
          </a:r>
          <a:r>
            <a:rPr lang="en-US" altLang="zh-CN" sz="1000" b="0" i="0" kern="1200" baseline="0" dirty="0">
              <a:latin typeface="Microsoft YaHei UI" panose="020B0503020204020204" pitchFamily="34" charset="-122"/>
              <a:ea typeface="Microsoft YaHei UI" panose="020B0503020204020204" pitchFamily="34" charset="-122"/>
            </a:rPr>
            <a:t>$16</a:t>
          </a:r>
          <a:r>
            <a:rPr lang="zh-CN" altLang="en-US" sz="1000" b="0" i="0" kern="1200" baseline="0" dirty="0">
              <a:latin typeface="Microsoft YaHei UI" panose="020B0503020204020204" pitchFamily="34" charset="-122"/>
              <a:ea typeface="Microsoft YaHei UI" panose="020B0503020204020204" pitchFamily="34" charset="-122"/>
            </a:rPr>
            <a:t>亿</a:t>
          </a:r>
          <a:endParaRPr lang="en-US" sz="1000" kern="1200" dirty="0">
            <a:latin typeface="Microsoft YaHei UI" panose="020B0503020204020204" pitchFamily="34" charset="-122"/>
            <a:ea typeface="Microsoft YaHei UI" panose="020B0503020204020204" pitchFamily="34" charset="-122"/>
          </a:endParaRPr>
        </a:p>
      </dsp:txBody>
      <dsp:txXfrm>
        <a:off x="7098405" y="1744639"/>
        <a:ext cx="1360377" cy="411474"/>
      </dsp:txXfrm>
    </dsp:sp>
    <dsp:sp modelId="{B5281BC1-8DB3-C64B-BFB9-CABCAB26E2E9}">
      <dsp:nvSpPr>
        <dsp:cNvPr id="0" name=""/>
        <dsp:cNvSpPr/>
      </dsp:nvSpPr>
      <dsp:spPr>
        <a:xfrm>
          <a:off x="5146370" y="1334584"/>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46318-445B-164B-B18D-93433EB5FF3F}">
      <dsp:nvSpPr>
        <dsp:cNvPr id="0" name=""/>
        <dsp:cNvSpPr/>
      </dsp:nvSpPr>
      <dsp:spPr>
        <a:xfrm>
          <a:off x="5725684" y="896472"/>
          <a:ext cx="1535165" cy="411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943"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全面构建AI互联网服务生态</a:t>
          </a:r>
          <a:endParaRPr lang="en-US" sz="1000" b="0" i="0" kern="1200" dirty="0">
            <a:latin typeface="Microsoft YaHei UI" panose="020B0503020204020204" pitchFamily="34" charset="-122"/>
            <a:ea typeface="Microsoft YaHei UI" panose="020B0503020204020204" pitchFamily="34" charset="-122"/>
          </a:endParaRPr>
        </a:p>
      </dsp:txBody>
      <dsp:txXfrm>
        <a:off x="5745771" y="916559"/>
        <a:ext cx="1494991" cy="371300"/>
      </dsp:txXfrm>
    </dsp:sp>
    <dsp:sp modelId="{2D314EEA-319B-0849-8F8C-3C5E12F9CC93}">
      <dsp:nvSpPr>
        <dsp:cNvPr id="0" name=""/>
        <dsp:cNvSpPr/>
      </dsp:nvSpPr>
      <dsp:spPr>
        <a:xfrm>
          <a:off x="7297398" y="880176"/>
          <a:ext cx="1324306" cy="425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25400" bIns="25400" numCol="1" spcCol="1270" anchor="ctr" anchorCtr="0">
          <a:noAutofit/>
        </a:bodyPr>
        <a:lstStyle/>
        <a:p>
          <a:pPr marL="0" lvl="0" indent="0" algn="l" defTabSz="444500">
            <a:lnSpc>
              <a:spcPct val="90000"/>
            </a:lnSpc>
            <a:spcBef>
              <a:spcPct val="0"/>
            </a:spcBef>
            <a:spcAft>
              <a:spcPct val="35000"/>
            </a:spcAft>
            <a:buNone/>
          </a:pPr>
          <a:r>
            <a:rPr lang="zh-CN" sz="1000" b="0" i="0" kern="1200" baseline="0" dirty="0">
              <a:latin typeface="Microsoft YaHei UI" panose="020B0503020204020204" pitchFamily="34" charset="-122"/>
              <a:ea typeface="Microsoft YaHei UI" panose="020B0503020204020204" pitchFamily="34" charset="-122"/>
            </a:rPr>
            <a:t>转变为多元化</a:t>
          </a:r>
          <a:r>
            <a:rPr lang="en-US" sz="1000" b="0" i="0" kern="1200" baseline="0" dirty="0">
              <a:latin typeface="Microsoft YaHei UI" panose="020B0503020204020204" pitchFamily="34" charset="-122"/>
              <a:ea typeface="Microsoft YaHei UI" panose="020B0503020204020204" pitchFamily="34" charset="-122"/>
            </a:rPr>
            <a:t>AI</a:t>
          </a:r>
          <a:r>
            <a:rPr lang="zh-CN" sz="1000" b="0" i="0" kern="1200" baseline="0" dirty="0">
              <a:latin typeface="Microsoft YaHei UI" panose="020B0503020204020204" pitchFamily="34" charset="-122"/>
              <a:ea typeface="Microsoft YaHei UI" panose="020B0503020204020204" pitchFamily="34" charset="-122"/>
            </a:rPr>
            <a:t>平台，推出</a:t>
          </a:r>
          <a:r>
            <a:rPr lang="en-US" sz="1000" b="0" i="0" kern="1200" baseline="0" dirty="0">
              <a:latin typeface="Microsoft YaHei UI" panose="020B0503020204020204" pitchFamily="34" charset="-122"/>
              <a:ea typeface="Microsoft YaHei UI" panose="020B0503020204020204" pitchFamily="34" charset="-122"/>
            </a:rPr>
            <a:t>GPTs</a:t>
          </a:r>
          <a:r>
            <a:rPr lang="zh-CN" sz="1000" b="0" i="0" kern="1200" baseline="0" dirty="0">
              <a:latin typeface="Microsoft YaHei UI" panose="020B0503020204020204" pitchFamily="34" charset="-122"/>
              <a:ea typeface="Microsoft YaHei UI" panose="020B0503020204020204" pitchFamily="34" charset="-122"/>
            </a:rPr>
            <a:t>和</a:t>
          </a:r>
          <a:r>
            <a:rPr lang="en-US" sz="1000" b="0" i="0" kern="1200" baseline="0" dirty="0">
              <a:latin typeface="Microsoft YaHei UI" panose="020B0503020204020204" pitchFamily="34" charset="-122"/>
              <a:ea typeface="Microsoft YaHei UI" panose="020B0503020204020204" pitchFamily="34" charset="-122"/>
            </a:rPr>
            <a:t>GPT</a:t>
          </a:r>
          <a:r>
            <a:rPr lang="zh-CN" sz="1000" b="0" i="0" kern="1200" baseline="0" dirty="0">
              <a:latin typeface="Microsoft YaHei UI" panose="020B0503020204020204" pitchFamily="34" charset="-122"/>
              <a:ea typeface="Microsoft YaHei UI" panose="020B0503020204020204" pitchFamily="34" charset="-122"/>
            </a:rPr>
            <a:t>商店</a:t>
          </a:r>
          <a:endParaRPr lang="en-US" altLang="zh-CN" sz="1000" b="0" i="0" kern="1200" baseline="0" dirty="0">
            <a:latin typeface="Microsoft YaHei UI" panose="020B0503020204020204" pitchFamily="34" charset="-122"/>
            <a:ea typeface="Microsoft YaHei UI" panose="020B0503020204020204" pitchFamily="34" charset="-122"/>
          </a:endParaRPr>
        </a:p>
      </dsp:txBody>
      <dsp:txXfrm>
        <a:off x="7297398" y="880176"/>
        <a:ext cx="1324306" cy="425970"/>
      </dsp:txXfrm>
    </dsp:sp>
    <dsp:sp modelId="{168F54DF-A31C-8B42-91D8-D4D857CBDC7F}">
      <dsp:nvSpPr>
        <dsp:cNvPr id="0" name=""/>
        <dsp:cNvSpPr/>
      </dsp:nvSpPr>
      <dsp:spPr>
        <a:xfrm>
          <a:off x="5317502" y="501499"/>
          <a:ext cx="711911" cy="711835"/>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48067-6AB0-DD42-8501-6BA3FA56BE97}">
      <dsp:nvSpPr>
        <dsp:cNvPr id="0" name=""/>
        <dsp:cNvSpPr/>
      </dsp:nvSpPr>
      <dsp:spPr>
        <a:xfrm>
          <a:off x="0" y="0"/>
          <a:ext cx="6783877" cy="3284184"/>
        </a:xfrm>
        <a:prstGeom prst="roundRect">
          <a:avLst>
            <a:gd name="adj" fmla="val 85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2548892" numCol="1" spcCol="1270" anchor="t" anchorCtr="0">
          <a:noAutofit/>
        </a:bodyPr>
        <a:lstStyle/>
        <a:p>
          <a:pPr marL="0" lvl="0" indent="0" algn="l" defTabSz="933450">
            <a:lnSpc>
              <a:spcPct val="90000"/>
            </a:lnSpc>
            <a:spcBef>
              <a:spcPct val="0"/>
            </a:spcBef>
            <a:spcAft>
              <a:spcPct val="35000"/>
            </a:spcAft>
            <a:buNone/>
          </a:pPr>
          <a:r>
            <a:rPr lang="en-US" sz="2100" b="0" i="0" kern="1200" baseline="0" dirty="0" err="1">
              <a:latin typeface="Microsoft YaHei UI" panose="020B0503020204020204" pitchFamily="34" charset="-122"/>
              <a:ea typeface="Microsoft YaHei UI" panose="020B0503020204020204" pitchFamily="34" charset="-122"/>
            </a:rPr>
            <a:t>用户应用</a:t>
          </a:r>
          <a:endParaRPr lang="en-US" sz="2100" b="0" i="0" kern="1200" dirty="0">
            <a:latin typeface="Microsoft YaHei UI" panose="020B0503020204020204" pitchFamily="34" charset="-122"/>
            <a:ea typeface="Microsoft YaHei UI" panose="020B0503020204020204" pitchFamily="34" charset="-122"/>
          </a:endParaRPr>
        </a:p>
      </dsp:txBody>
      <dsp:txXfrm>
        <a:off x="81762" y="81762"/>
        <a:ext cx="6620353" cy="3120660"/>
      </dsp:txXfrm>
    </dsp:sp>
    <dsp:sp modelId="{B94DFDDE-27DF-2B46-BB88-3FE05922B5F7}">
      <dsp:nvSpPr>
        <dsp:cNvPr id="0" name=""/>
        <dsp:cNvSpPr/>
      </dsp:nvSpPr>
      <dsp:spPr>
        <a:xfrm>
          <a:off x="169596" y="821046"/>
          <a:ext cx="1017581" cy="556210"/>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b="0" i="0" kern="1200" baseline="0" dirty="0">
              <a:latin typeface="Microsoft YaHei UI" panose="020B0503020204020204" pitchFamily="34" charset="-122"/>
              <a:ea typeface="Microsoft YaHei UI" panose="020B0503020204020204" pitchFamily="34" charset="-122"/>
            </a:rPr>
            <a:t>Plugins</a:t>
          </a:r>
          <a:endParaRPr lang="en-US" sz="900" b="0" i="0" kern="1200" dirty="0">
            <a:latin typeface="Microsoft YaHei UI" panose="020B0503020204020204" pitchFamily="34" charset="-122"/>
            <a:ea typeface="Microsoft YaHei UI" panose="020B0503020204020204" pitchFamily="34" charset="-122"/>
          </a:endParaRPr>
        </a:p>
        <a:p>
          <a:pPr marL="57150" lvl="1" indent="-57150" algn="l" defTabSz="311150">
            <a:lnSpc>
              <a:spcPct val="90000"/>
            </a:lnSpc>
            <a:spcBef>
              <a:spcPct val="0"/>
            </a:spcBef>
            <a:spcAft>
              <a:spcPct val="15000"/>
            </a:spcAft>
            <a:buChar char="•"/>
          </a:pPr>
          <a:r>
            <a:rPr lang="en-US" sz="700" b="0" i="0" kern="1200" dirty="0" err="1">
              <a:latin typeface="Microsoft YaHei UI" panose="020B0503020204020204" pitchFamily="34" charset="-122"/>
              <a:ea typeface="Microsoft YaHei UI" panose="020B0503020204020204" pitchFamily="34" charset="-122"/>
            </a:rPr>
            <a:t>文档</a:t>
          </a:r>
          <a:r>
            <a:rPr lang="en-US" altLang="zh-CN" sz="700" b="0" i="0" kern="1200" dirty="0">
              <a:latin typeface="Microsoft YaHei UI" panose="020B0503020204020204" pitchFamily="34" charset="-122"/>
              <a:ea typeface="Microsoft YaHei UI" panose="020B0503020204020204" pitchFamily="34" charset="-122"/>
            </a:rPr>
            <a:t>/</a:t>
          </a:r>
          <a:r>
            <a:rPr lang="zh-CN" altLang="en-US" sz="700" b="0" i="0" kern="1200" dirty="0">
              <a:latin typeface="Microsoft YaHei UI" panose="020B0503020204020204" pitchFamily="34" charset="-122"/>
              <a:ea typeface="Microsoft YaHei UI" panose="020B0503020204020204" pitchFamily="34" charset="-122"/>
            </a:rPr>
            <a:t>数据解析注入</a:t>
          </a:r>
          <a:endParaRPr lang="en-US" sz="700" b="0" i="0" kern="1200" dirty="0">
            <a:latin typeface="Microsoft YaHei UI" panose="020B0503020204020204" pitchFamily="34" charset="-122"/>
            <a:ea typeface="Microsoft YaHei UI" panose="020B0503020204020204" pitchFamily="34" charset="-122"/>
          </a:endParaRPr>
        </a:p>
        <a:p>
          <a:pPr marL="57150" lvl="1" indent="-57150" algn="l" defTabSz="311150">
            <a:lnSpc>
              <a:spcPct val="90000"/>
            </a:lnSpc>
            <a:spcBef>
              <a:spcPct val="0"/>
            </a:spcBef>
            <a:spcAft>
              <a:spcPct val="15000"/>
            </a:spcAft>
            <a:buChar char="•"/>
          </a:pPr>
          <a:r>
            <a:rPr lang="en-US" sz="700" b="0" i="0" kern="1200" dirty="0" err="1">
              <a:latin typeface="Microsoft YaHei UI" panose="020B0503020204020204" pitchFamily="34" charset="-122"/>
              <a:ea typeface="Microsoft YaHei UI" panose="020B0503020204020204" pitchFamily="34" charset="-122"/>
            </a:rPr>
            <a:t>实时web搜索</a:t>
          </a:r>
          <a:endParaRPr lang="en-US" sz="700" b="0" i="0" kern="1200" dirty="0">
            <a:latin typeface="Microsoft YaHei UI" panose="020B0503020204020204" pitchFamily="34" charset="-122"/>
            <a:ea typeface="Microsoft YaHei UI" panose="020B0503020204020204" pitchFamily="34" charset="-122"/>
          </a:endParaRPr>
        </a:p>
        <a:p>
          <a:pPr marL="57150" lvl="1" indent="-57150" algn="l" defTabSz="311150">
            <a:lnSpc>
              <a:spcPct val="90000"/>
            </a:lnSpc>
            <a:spcBef>
              <a:spcPct val="0"/>
            </a:spcBef>
            <a:spcAft>
              <a:spcPct val="15000"/>
            </a:spcAft>
            <a:buChar char="•"/>
          </a:pPr>
          <a:r>
            <a:rPr lang="en-US" sz="700" b="0" i="0" kern="1200" dirty="0" err="1">
              <a:latin typeface="Microsoft YaHei UI" panose="020B0503020204020204" pitchFamily="34" charset="-122"/>
              <a:ea typeface="Microsoft YaHei UI" panose="020B0503020204020204" pitchFamily="34" charset="-122"/>
            </a:rPr>
            <a:t>可视化呈现</a:t>
          </a:r>
          <a:endParaRPr lang="en-US" sz="700" b="0" i="0" kern="1200" dirty="0">
            <a:latin typeface="Microsoft YaHei UI" panose="020B0503020204020204" pitchFamily="34" charset="-122"/>
            <a:ea typeface="Microsoft YaHei UI" panose="020B0503020204020204" pitchFamily="34" charset="-122"/>
          </a:endParaRPr>
        </a:p>
        <a:p>
          <a:pPr marL="57150" lvl="1" indent="-57150" algn="l" defTabSz="311150">
            <a:lnSpc>
              <a:spcPct val="90000"/>
            </a:lnSpc>
            <a:spcBef>
              <a:spcPct val="0"/>
            </a:spcBef>
            <a:spcAft>
              <a:spcPct val="15000"/>
            </a:spcAft>
            <a:buChar char="•"/>
          </a:pPr>
          <a:r>
            <a:rPr lang="en-US" sz="700" b="0" i="0" kern="1200" dirty="0">
              <a:latin typeface="Microsoft YaHei UI" panose="020B0503020204020204" pitchFamily="34" charset="-122"/>
              <a:ea typeface="Microsoft YaHei UI" panose="020B0503020204020204" pitchFamily="34" charset="-122"/>
            </a:rPr>
            <a:t>API</a:t>
          </a:r>
          <a:r>
            <a:rPr lang="zh-CN" altLang="en-US" sz="700" b="0" i="0" kern="1200" dirty="0">
              <a:latin typeface="Microsoft YaHei UI" panose="020B0503020204020204" pitchFamily="34" charset="-122"/>
              <a:ea typeface="Microsoft YaHei UI" panose="020B0503020204020204" pitchFamily="34" charset="-122"/>
            </a:rPr>
            <a:t> </a:t>
          </a:r>
          <a:r>
            <a:rPr lang="en-US" altLang="zh-CN" sz="700" b="0" i="0" kern="1200" dirty="0">
              <a:latin typeface="Microsoft YaHei UI" panose="020B0503020204020204" pitchFamily="34" charset="-122"/>
              <a:ea typeface="Microsoft YaHei UI" panose="020B0503020204020204" pitchFamily="34" charset="-122"/>
            </a:rPr>
            <a:t>function</a:t>
          </a:r>
          <a:r>
            <a:rPr lang="zh-CN" altLang="en-US" sz="700" b="0" i="0" kern="1200" dirty="0">
              <a:latin typeface="Microsoft YaHei UI" panose="020B0503020204020204" pitchFamily="34" charset="-122"/>
              <a:ea typeface="Microsoft YaHei UI" panose="020B0503020204020204" pitchFamily="34" charset="-122"/>
            </a:rPr>
            <a:t> </a:t>
          </a:r>
          <a:r>
            <a:rPr lang="en-US" altLang="zh-CN" sz="700" b="0" i="0" kern="1200" dirty="0">
              <a:latin typeface="Microsoft YaHei UI" panose="020B0503020204020204" pitchFamily="34" charset="-122"/>
              <a:ea typeface="Microsoft YaHei UI" panose="020B0503020204020204" pitchFamily="34" charset="-122"/>
            </a:rPr>
            <a:t>call</a:t>
          </a:r>
          <a:endParaRPr lang="en-US" sz="700" b="0" i="0" kern="1200" dirty="0">
            <a:latin typeface="Microsoft YaHei UI" panose="020B0503020204020204" pitchFamily="34" charset="-122"/>
            <a:ea typeface="Microsoft YaHei UI" panose="020B0503020204020204" pitchFamily="34" charset="-122"/>
          </a:endParaRPr>
        </a:p>
      </dsp:txBody>
      <dsp:txXfrm>
        <a:off x="186701" y="838151"/>
        <a:ext cx="983371" cy="522000"/>
      </dsp:txXfrm>
    </dsp:sp>
    <dsp:sp modelId="{A26CDC3F-580F-CD43-BB1E-D0499EC433DF}">
      <dsp:nvSpPr>
        <dsp:cNvPr id="0" name=""/>
        <dsp:cNvSpPr/>
      </dsp:nvSpPr>
      <dsp:spPr>
        <a:xfrm>
          <a:off x="169596" y="1401876"/>
          <a:ext cx="1017581" cy="556210"/>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0" i="0" kern="1200" dirty="0">
              <a:latin typeface="Microsoft YaHei UI" panose="020B0503020204020204" pitchFamily="34" charset="-122"/>
              <a:ea typeface="Microsoft YaHei UI" panose="020B0503020204020204" pitchFamily="34" charset="-122"/>
            </a:rPr>
            <a:t>搜索引擎集成 （</a:t>
          </a:r>
          <a:r>
            <a:rPr lang="en-US" altLang="zh-CN" sz="900" b="0" i="0" kern="1200" dirty="0">
              <a:latin typeface="Microsoft YaHei UI" panose="020B0503020204020204" pitchFamily="34" charset="-122"/>
              <a:ea typeface="Microsoft YaHei UI" panose="020B0503020204020204" pitchFamily="34" charset="-122"/>
            </a:rPr>
            <a:t>RAG</a:t>
          </a:r>
          <a:r>
            <a:rPr lang="zh-CN" altLang="en-US" sz="900" b="0" i="0" kern="1200" dirty="0">
              <a:latin typeface="Microsoft YaHei UI" panose="020B0503020204020204" pitchFamily="34" charset="-122"/>
              <a:ea typeface="Microsoft YaHei UI" panose="020B0503020204020204" pitchFamily="34" charset="-122"/>
            </a:rPr>
            <a:t>）</a:t>
          </a:r>
          <a:endParaRPr lang="en-US" sz="900" b="0" i="0" kern="1200" dirty="0">
            <a:latin typeface="Microsoft YaHei UI" panose="020B0503020204020204" pitchFamily="34" charset="-122"/>
            <a:ea typeface="Microsoft YaHei UI" panose="020B0503020204020204" pitchFamily="34" charset="-122"/>
          </a:endParaRPr>
        </a:p>
      </dsp:txBody>
      <dsp:txXfrm>
        <a:off x="186701" y="1418981"/>
        <a:ext cx="983371" cy="522000"/>
      </dsp:txXfrm>
    </dsp:sp>
    <dsp:sp modelId="{E26F5315-DEB6-A249-9A3A-9B593B9CE0A5}">
      <dsp:nvSpPr>
        <dsp:cNvPr id="0" name=""/>
        <dsp:cNvSpPr/>
      </dsp:nvSpPr>
      <dsp:spPr>
        <a:xfrm>
          <a:off x="169596" y="1982706"/>
          <a:ext cx="1017581" cy="556210"/>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err="1">
              <a:latin typeface="Microsoft YaHei UI" panose="020B0503020204020204" pitchFamily="34" charset="-122"/>
              <a:ea typeface="Microsoft YaHei UI" panose="020B0503020204020204" pitchFamily="34" charset="-122"/>
            </a:rPr>
            <a:t>客户提示词定制GPT</a:t>
          </a:r>
          <a:endParaRPr lang="en-US" sz="900" b="0" i="0" kern="1200" dirty="0">
            <a:latin typeface="Microsoft YaHei UI" panose="020B0503020204020204" pitchFamily="34" charset="-122"/>
            <a:ea typeface="Microsoft YaHei UI" panose="020B0503020204020204" pitchFamily="34" charset="-122"/>
          </a:endParaRPr>
        </a:p>
      </dsp:txBody>
      <dsp:txXfrm>
        <a:off x="186701" y="1999811"/>
        <a:ext cx="983371" cy="522000"/>
      </dsp:txXfrm>
    </dsp:sp>
    <dsp:sp modelId="{0F7FBE98-8051-8949-AC25-187400DCA54D}">
      <dsp:nvSpPr>
        <dsp:cNvPr id="0" name=""/>
        <dsp:cNvSpPr/>
      </dsp:nvSpPr>
      <dsp:spPr>
        <a:xfrm>
          <a:off x="169596" y="2563536"/>
          <a:ext cx="1017581" cy="556210"/>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latin typeface="Microsoft YaHei UI" panose="020B0503020204020204" pitchFamily="34" charset="-122"/>
              <a:ea typeface="Microsoft YaHei UI" panose="020B0503020204020204" pitchFamily="34" charset="-122"/>
            </a:rPr>
            <a:t>Agent</a:t>
          </a:r>
          <a:r>
            <a:rPr lang="zh-CN" altLang="en-US" sz="900" b="0" i="0" kern="1200" dirty="0">
              <a:latin typeface="Microsoft YaHei UI" panose="020B0503020204020204" pitchFamily="34" charset="-122"/>
              <a:ea typeface="Microsoft YaHei UI" panose="020B0503020204020204" pitchFamily="34" charset="-122"/>
            </a:rPr>
            <a:t>工作流编排</a:t>
          </a:r>
          <a:endParaRPr lang="en-US" sz="900" b="0" i="0" kern="1200" dirty="0">
            <a:latin typeface="Microsoft YaHei UI" panose="020B0503020204020204" pitchFamily="34" charset="-122"/>
            <a:ea typeface="Microsoft YaHei UI" panose="020B0503020204020204" pitchFamily="34" charset="-122"/>
          </a:endParaRPr>
        </a:p>
      </dsp:txBody>
      <dsp:txXfrm>
        <a:off x="186701" y="2580641"/>
        <a:ext cx="983371" cy="522000"/>
      </dsp:txXfrm>
    </dsp:sp>
    <dsp:sp modelId="{9D6AD093-6739-8F4E-A733-A76E1E7058AD}">
      <dsp:nvSpPr>
        <dsp:cNvPr id="0" name=""/>
        <dsp:cNvSpPr/>
      </dsp:nvSpPr>
      <dsp:spPr>
        <a:xfrm>
          <a:off x="1356775" y="821046"/>
          <a:ext cx="5257504" cy="2298928"/>
        </a:xfrm>
        <a:prstGeom prst="roundRect">
          <a:avLst>
            <a:gd name="adj" fmla="val 105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1459820" numCol="1" spcCol="1270" anchor="t" anchorCtr="0">
          <a:noAutofit/>
        </a:bodyPr>
        <a:lstStyle/>
        <a:p>
          <a:pPr marL="0" lvl="0" indent="0" algn="l" defTabSz="933450">
            <a:lnSpc>
              <a:spcPct val="90000"/>
            </a:lnSpc>
            <a:spcBef>
              <a:spcPct val="0"/>
            </a:spcBef>
            <a:spcAft>
              <a:spcPct val="35000"/>
            </a:spcAft>
            <a:buNone/>
          </a:pPr>
          <a:r>
            <a:rPr lang="en-US" sz="2100" b="0" i="0" kern="1200" dirty="0" err="1">
              <a:latin typeface="Microsoft YaHei UI" panose="020B0503020204020204" pitchFamily="34" charset="-122"/>
              <a:ea typeface="Microsoft YaHei UI" panose="020B0503020204020204" pitchFamily="34" charset="-122"/>
            </a:rPr>
            <a:t>微调模型</a:t>
          </a:r>
          <a:endParaRPr lang="en-US" sz="2100" b="0" i="0" kern="1200" dirty="0">
            <a:latin typeface="Microsoft YaHei UI" panose="020B0503020204020204" pitchFamily="34" charset="-122"/>
            <a:ea typeface="Microsoft YaHei UI" panose="020B0503020204020204" pitchFamily="34" charset="-122"/>
          </a:endParaRPr>
        </a:p>
      </dsp:txBody>
      <dsp:txXfrm>
        <a:off x="1427475" y="891746"/>
        <a:ext cx="5116104" cy="2157528"/>
      </dsp:txXfrm>
    </dsp:sp>
    <dsp:sp modelId="{56C32795-D04F-0D46-BF9E-761C8FFEE3A0}">
      <dsp:nvSpPr>
        <dsp:cNvPr id="0" name=""/>
        <dsp:cNvSpPr/>
      </dsp:nvSpPr>
      <dsp:spPr>
        <a:xfrm>
          <a:off x="1488213" y="1625671"/>
          <a:ext cx="1051500" cy="636414"/>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长文本提示词</a:t>
          </a:r>
          <a:endParaRPr lang="en-US" sz="1000" b="0" i="0" kern="1200" dirty="0">
            <a:latin typeface="Microsoft YaHei UI" panose="020B0503020204020204" pitchFamily="34" charset="-122"/>
            <a:ea typeface="Microsoft YaHei UI" panose="020B0503020204020204" pitchFamily="34" charset="-122"/>
          </a:endParaRPr>
        </a:p>
      </dsp:txBody>
      <dsp:txXfrm>
        <a:off x="1507785" y="1645243"/>
        <a:ext cx="1012356" cy="597270"/>
      </dsp:txXfrm>
    </dsp:sp>
    <dsp:sp modelId="{4F4AC8D7-AF8F-4B4E-80D5-A3995050BF07}">
      <dsp:nvSpPr>
        <dsp:cNvPr id="0" name=""/>
        <dsp:cNvSpPr/>
      </dsp:nvSpPr>
      <dsp:spPr>
        <a:xfrm>
          <a:off x="1488213" y="2311076"/>
          <a:ext cx="1051500" cy="636414"/>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用户定制数据</a:t>
          </a:r>
          <a:endParaRPr lang="en-US" sz="1000" b="0" i="0" kern="1200" dirty="0">
            <a:latin typeface="Microsoft YaHei UI" panose="020B0503020204020204" pitchFamily="34" charset="-122"/>
            <a:ea typeface="Microsoft YaHei UI" panose="020B0503020204020204" pitchFamily="34" charset="-122"/>
          </a:endParaRPr>
        </a:p>
      </dsp:txBody>
      <dsp:txXfrm>
        <a:off x="1507785" y="2330648"/>
        <a:ext cx="1012356" cy="597270"/>
      </dsp:txXfrm>
    </dsp:sp>
    <dsp:sp modelId="{7FB58AA1-1DCA-9245-A2A4-5D49E8CBBCA6}">
      <dsp:nvSpPr>
        <dsp:cNvPr id="0" name=""/>
        <dsp:cNvSpPr/>
      </dsp:nvSpPr>
      <dsp:spPr>
        <a:xfrm>
          <a:off x="2679631" y="1642092"/>
          <a:ext cx="3765051" cy="1313673"/>
        </a:xfrm>
        <a:prstGeom prst="roundRect">
          <a:avLst>
            <a:gd name="adj" fmla="val 105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741496" numCol="1" spcCol="1270" anchor="t" anchorCtr="0">
          <a:noAutofit/>
        </a:bodyPr>
        <a:lstStyle/>
        <a:p>
          <a:pPr marL="0" lvl="0" indent="0" algn="l" defTabSz="933450">
            <a:lnSpc>
              <a:spcPct val="90000"/>
            </a:lnSpc>
            <a:spcBef>
              <a:spcPct val="0"/>
            </a:spcBef>
            <a:spcAft>
              <a:spcPct val="35000"/>
            </a:spcAft>
            <a:buNone/>
          </a:pPr>
          <a:r>
            <a:rPr lang="en-US" sz="2100" b="0" i="0" kern="1200" baseline="0" dirty="0" err="1">
              <a:latin typeface="Microsoft YaHei UI" panose="020B0503020204020204" pitchFamily="34" charset="-122"/>
              <a:ea typeface="Microsoft YaHei UI" panose="020B0503020204020204" pitchFamily="34" charset="-122"/>
            </a:rPr>
            <a:t>基础模型</a:t>
          </a:r>
          <a:endParaRPr lang="en-US" sz="2100" b="0" i="0" kern="1200" dirty="0">
            <a:latin typeface="Microsoft YaHei UI" panose="020B0503020204020204" pitchFamily="34" charset="-122"/>
            <a:ea typeface="Microsoft YaHei UI" panose="020B0503020204020204" pitchFamily="34" charset="-122"/>
          </a:endParaRPr>
        </a:p>
      </dsp:txBody>
      <dsp:txXfrm>
        <a:off x="2720031" y="1682492"/>
        <a:ext cx="3684251" cy="1232873"/>
      </dsp:txXfrm>
    </dsp:sp>
    <dsp:sp modelId="{D2ABD78F-F623-3248-ABFB-00AEEA7124BD}">
      <dsp:nvSpPr>
        <dsp:cNvPr id="0" name=""/>
        <dsp:cNvSpPr/>
      </dsp:nvSpPr>
      <dsp:spPr>
        <a:xfrm>
          <a:off x="2773757" y="2233245"/>
          <a:ext cx="1168397" cy="591153"/>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dirty="0" err="1">
              <a:latin typeface="Microsoft YaHei UI" panose="020B0503020204020204" pitchFamily="34" charset="-122"/>
              <a:ea typeface="Microsoft YaHei UI" panose="020B0503020204020204" pitchFamily="34" charset="-122"/>
            </a:rPr>
            <a:t>基础底座模型</a:t>
          </a:r>
          <a:endParaRPr lang="en-US" sz="1000" b="0" i="0" kern="1200" dirty="0">
            <a:latin typeface="Microsoft YaHei UI" panose="020B0503020204020204" pitchFamily="34" charset="-122"/>
            <a:ea typeface="Microsoft YaHei UI" panose="020B0503020204020204" pitchFamily="34" charset="-122"/>
          </a:endParaRPr>
        </a:p>
      </dsp:txBody>
      <dsp:txXfrm>
        <a:off x="2791937" y="2251425"/>
        <a:ext cx="1132037" cy="554793"/>
      </dsp:txXfrm>
    </dsp:sp>
    <dsp:sp modelId="{1EB68324-9367-EB49-9CA0-32B3FAF32304}">
      <dsp:nvSpPr>
        <dsp:cNvPr id="0" name=""/>
        <dsp:cNvSpPr/>
      </dsp:nvSpPr>
      <dsp:spPr>
        <a:xfrm>
          <a:off x="3975395" y="2233245"/>
          <a:ext cx="1168397" cy="591153"/>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dirty="0" err="1">
              <a:latin typeface="Microsoft YaHei UI" panose="020B0503020204020204" pitchFamily="34" charset="-122"/>
              <a:ea typeface="Microsoft YaHei UI" panose="020B0503020204020204" pitchFamily="34" charset="-122"/>
            </a:rPr>
            <a:t>多模态</a:t>
          </a:r>
          <a:endParaRPr lang="en-US" sz="1000" b="0" i="0" kern="1200" dirty="0">
            <a:latin typeface="Microsoft YaHei UI" panose="020B0503020204020204" pitchFamily="34" charset="-122"/>
            <a:ea typeface="Microsoft YaHei UI" panose="020B0503020204020204" pitchFamily="34" charset="-122"/>
          </a:endParaRPr>
        </a:p>
      </dsp:txBody>
      <dsp:txXfrm>
        <a:off x="3993575" y="2251425"/>
        <a:ext cx="1132037" cy="554793"/>
      </dsp:txXfrm>
    </dsp:sp>
    <dsp:sp modelId="{8E357A04-FA66-DF4B-B2C3-571A150F5046}">
      <dsp:nvSpPr>
        <dsp:cNvPr id="0" name=""/>
        <dsp:cNvSpPr/>
      </dsp:nvSpPr>
      <dsp:spPr>
        <a:xfrm>
          <a:off x="5177033" y="2233245"/>
          <a:ext cx="1168397" cy="591153"/>
        </a:xfrm>
        <a:prstGeom prst="roundRect">
          <a:avLst>
            <a:gd name="adj" fmla="val 105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err="1">
              <a:latin typeface="Microsoft YaHei UI" panose="020B0503020204020204" pitchFamily="34" charset="-122"/>
              <a:ea typeface="Microsoft YaHei UI" panose="020B0503020204020204" pitchFamily="34" charset="-122"/>
            </a:rPr>
            <a:t>MoE</a:t>
          </a:r>
          <a:endParaRPr lang="en-US" sz="1000" b="0" i="0" kern="1200" dirty="0">
            <a:latin typeface="Microsoft YaHei UI" panose="020B0503020204020204" pitchFamily="34" charset="-122"/>
            <a:ea typeface="Microsoft YaHei UI" panose="020B0503020204020204" pitchFamily="34" charset="-122"/>
          </a:endParaRPr>
        </a:p>
      </dsp:txBody>
      <dsp:txXfrm>
        <a:off x="5195213" y="2251425"/>
        <a:ext cx="1132037" cy="554793"/>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F3EC6-1BBD-DC48-AE4B-46CC8E6D466D}" type="datetimeFigureOut">
              <a:rPr lang="en-US" smtClean="0"/>
              <a:t>1/30/24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290A9-BB6A-E947-BDB6-04E1B7CF7E08}" type="slidenum">
              <a:rPr lang="en-US" smtClean="0"/>
              <a:t>‹#›</a:t>
            </a:fld>
            <a:endParaRPr lang="en-US"/>
          </a:p>
        </p:txBody>
      </p:sp>
    </p:spTree>
    <p:extLst>
      <p:ext uri="{BB962C8B-B14F-4D97-AF65-F5344CB8AC3E}">
        <p14:creationId xmlns:p14="http://schemas.microsoft.com/office/powerpoint/2010/main" val="1296980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8290A9-BB6A-E947-BDB6-04E1B7CF7E08}" type="slidenum">
              <a:rPr lang="en-US" smtClean="0"/>
              <a:t>4</a:t>
            </a:fld>
            <a:endParaRPr lang="en-US"/>
          </a:p>
        </p:txBody>
      </p:sp>
    </p:spTree>
    <p:extLst>
      <p:ext uri="{BB962C8B-B14F-4D97-AF65-F5344CB8AC3E}">
        <p14:creationId xmlns:p14="http://schemas.microsoft.com/office/powerpoint/2010/main" val="392953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F4DE0-2837-D2E5-B2B8-D2EDDFB2F2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0157E-0859-DD00-1E0E-832AE512EA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D7386-D834-0AFB-03DC-9B0CB9652F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EE8431-6C3C-0C40-ADCA-2DFB31516F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704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673F7-6AA2-3B55-7D04-E2A1E6BA6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33B5C-3F82-B3E8-31FA-2E3737DEDE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B6246-2B7D-743A-2C6E-03AB8EB407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EBAE58-F92C-3215-C076-C76CCBC65E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165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4BD73-1B00-9038-453C-A82A1B17F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CDAB9-1922-1C10-6071-9DE2D2CAE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99B5FA-CC53-3FE3-FAFD-91756F9BC333}"/>
              </a:ext>
            </a:extLst>
          </p:cNvPr>
          <p:cNvSpPr>
            <a:spLocks noGrp="1"/>
          </p:cNvSpPr>
          <p:nvPr>
            <p:ph type="body" idx="1"/>
          </p:nvPr>
        </p:nvSpPr>
        <p:spPr/>
        <p:txBody>
          <a:bodyPr/>
          <a:lstStyle/>
          <a:p>
            <a:r>
              <a:rPr lang="en-US" dirty="0"/>
              <a:t>https://</a:t>
            </a:r>
            <a:r>
              <a:rPr lang="en-US" dirty="0" err="1"/>
              <a:t>finance.yahoo.com</a:t>
            </a:r>
            <a:r>
              <a:rPr lang="en-US" dirty="0"/>
              <a:t>/news/nvidia-sold-half-million-h100-001055544.html</a:t>
            </a:r>
          </a:p>
          <a:p>
            <a:r>
              <a:rPr lang="en-US" dirty="0"/>
              <a:t>https://</a:t>
            </a:r>
            <a:r>
              <a:rPr lang="en-US" dirty="0" err="1"/>
              <a:t>www.businessinsider.com</a:t>
            </a:r>
            <a:r>
              <a:rPr lang="en-US" dirty="0"/>
              <a:t>/mark-zuckerberg-ai-flex-meta-nvidia-gpus-2024-1</a:t>
            </a:r>
          </a:p>
          <a:p>
            <a:r>
              <a:rPr lang="en-US" dirty="0"/>
              <a:t>https://</a:t>
            </a:r>
            <a:r>
              <a:rPr lang="en-US" dirty="0" err="1"/>
              <a:t>www.instagram.com</a:t>
            </a:r>
            <a:r>
              <a:rPr lang="en-US" dirty="0"/>
              <a:t>/reel/C2QARHJR1sZ/?</a:t>
            </a:r>
            <a:r>
              <a:rPr lang="en-US" dirty="0" err="1"/>
              <a:t>utm_source</a:t>
            </a:r>
            <a:r>
              <a:rPr lang="en-US" dirty="0"/>
              <a:t>=</a:t>
            </a:r>
            <a:r>
              <a:rPr lang="en-US" dirty="0" err="1"/>
              <a:t>ig_embed&amp;ig_rid</a:t>
            </a:r>
            <a:r>
              <a:rPr lang="en-US" dirty="0"/>
              <a:t>=a02cff22-011a-48a3-b811-9c44c55f6d90</a:t>
            </a:r>
          </a:p>
        </p:txBody>
      </p:sp>
      <p:sp>
        <p:nvSpPr>
          <p:cNvPr id="4" name="Slide Number Placeholder 3">
            <a:extLst>
              <a:ext uri="{FF2B5EF4-FFF2-40B4-BE49-F238E27FC236}">
                <a16:creationId xmlns:a16="http://schemas.microsoft.com/office/drawing/2014/main" id="{FF967577-814E-6B99-3724-277A56DA3D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31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www.investors.com</a:t>
            </a:r>
            <a:r>
              <a:rPr lang="en-US" dirty="0"/>
              <a:t>/news/technology/ai-pcs-promoted-at-ces-2024-intel-event/</a:t>
            </a:r>
          </a:p>
          <a:p>
            <a:endParaRPr lang="en-US" dirty="0"/>
          </a:p>
          <a:p>
            <a:r>
              <a:rPr lang="en-US" dirty="0"/>
              <a:t>https://</a:t>
            </a:r>
            <a:r>
              <a:rPr lang="en-US" dirty="0" err="1"/>
              <a:t>www.trendforce.com</a:t>
            </a:r>
            <a:r>
              <a:rPr lang="en-US" dirty="0"/>
              <a:t>/</a:t>
            </a:r>
            <a:r>
              <a:rPr lang="en-US" dirty="0" err="1"/>
              <a:t>presscenter</a:t>
            </a:r>
            <a:r>
              <a:rPr lang="en-US" dirty="0"/>
              <a:t>/news/20240117-12000.html</a:t>
            </a:r>
          </a:p>
          <a:p>
            <a:endParaRPr lang="en-US" dirty="0"/>
          </a:p>
          <a:p>
            <a:r>
              <a:rPr lang="en-US" dirty="0"/>
              <a:t>https://</a:t>
            </a:r>
            <a:r>
              <a:rPr lang="en-US" dirty="0" err="1"/>
              <a:t>appleworld.today</a:t>
            </a:r>
            <a:r>
              <a:rPr lang="en-US" dirty="0"/>
              <a:t>/apples-mac-could-dominate-the-ai-capable-personal-computer-market/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057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aibusiness.com</a:t>
            </a:r>
            <a:r>
              <a:rPr lang="en-US" dirty="0"/>
              <a:t>/</a:t>
            </a:r>
            <a:r>
              <a:rPr lang="en-US" dirty="0" err="1"/>
              <a:t>nlp</a:t>
            </a:r>
            <a:r>
              <a:rPr lang="en-US" dirty="0"/>
              <a:t>/github-copilot-loses-20-a-month-per-user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860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76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https://www.guru3d.com/story/intel-lunar-lake-mx-technical-details-revealed-cores-gpu-tsmc-n3b-node-and-more/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403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11111"/>
                </a:solidFill>
                <a:effectLst/>
                <a:latin typeface="Arial" panose="020B0604020202020204" pitchFamily="34" charset="0"/>
              </a:rPr>
              <a:t>CoQA</a:t>
            </a:r>
            <a:r>
              <a:rPr lang="en-US" b="0" i="0" dirty="0">
                <a:solidFill>
                  <a:srgbClr val="111111"/>
                </a:solidFill>
                <a:effectLst/>
                <a:latin typeface="Arial" panose="020B0604020202020204" pitchFamily="34" charset="0"/>
              </a:rPr>
              <a:t>, LAMBDA, HELLASWAG, </a:t>
            </a:r>
            <a:r>
              <a:rPr lang="en-US" b="0" i="0" dirty="0" err="1">
                <a:solidFill>
                  <a:srgbClr val="111111"/>
                </a:solidFill>
                <a:effectLst/>
                <a:latin typeface="Arial" panose="020B0604020202020204" pitchFamily="34" charset="0"/>
              </a:rPr>
              <a:t>LogiQA</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3EEB2-FF4B-4C18-A709-51FAD5025B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22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414141"/>
                </a:solidFill>
                <a:effectLst/>
                <a:latin typeface="inherit"/>
              </a:rPr>
              <a:t>Apple M1 Pro Chip 10-core CPU with 8 perform­ance cores and 2 efficiency cores, 16-core GPU, 16-core Neural Engine</a:t>
            </a:r>
          </a:p>
          <a:p>
            <a:pPr algn="l">
              <a:buFont typeface="Arial" panose="020B0604020202020204" pitchFamily="34" charset="0"/>
              <a:buChar char="•"/>
            </a:pPr>
            <a:r>
              <a:rPr lang="en-US" b="0" i="0" dirty="0">
                <a:solidFill>
                  <a:srgbClr val="414141"/>
                </a:solidFill>
                <a:effectLst/>
                <a:latin typeface="inherit"/>
              </a:rPr>
              <a:t>16GB unified memory</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02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owehrens.com</a:t>
            </a:r>
            <a:r>
              <a:rPr lang="en-US" dirty="0"/>
              <a:t>/whisper-nvidia-rtx-4090-vs-m1pro-with-mlx/</a:t>
            </a:r>
          </a:p>
          <a:p>
            <a:r>
              <a:rPr lang="en-US" dirty="0"/>
              <a:t>https://</a:t>
            </a:r>
            <a:r>
              <a:rPr lang="en-US" dirty="0" err="1"/>
              <a:t>blog.hippoml.com</a:t>
            </a:r>
            <a:r>
              <a:rPr lang="en-US" dirty="0"/>
              <a:t>/up-to-80x-speedup-in-multi-head-attention-on-apple-silicon-46b413e61f34</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03D8-E536-7E48-AABB-BA7C6CC6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93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4E2C-9C32-D4A1-4B9C-773C8FF011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D358E0-B029-A36E-5F77-84F7987BF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100474-D342-BE6B-CBA7-E7994AFC2677}"/>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5" name="Footer Placeholder 4">
            <a:extLst>
              <a:ext uri="{FF2B5EF4-FFF2-40B4-BE49-F238E27FC236}">
                <a16:creationId xmlns:a16="http://schemas.microsoft.com/office/drawing/2014/main" id="{F1E7170D-2441-E2A6-0DC3-8A1579D5F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7B815-6554-5895-22D7-C23E20A4F5E2}"/>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4144628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AD00-2294-FD76-0C86-B31EC71401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8C9F15-685F-7A4A-9661-79CA4CD37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4EF7B3-818C-1344-B34D-7A23F0B03EC6}"/>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5" name="Footer Placeholder 4">
            <a:extLst>
              <a:ext uri="{FF2B5EF4-FFF2-40B4-BE49-F238E27FC236}">
                <a16:creationId xmlns:a16="http://schemas.microsoft.com/office/drawing/2014/main" id="{10DD8FC9-B136-F735-4F63-DA14F132E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83716-FD33-4359-08C9-E9942210EACC}"/>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273325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D98A9-55D9-8EDA-6E9C-501B3321A0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240A6D-5423-9585-2E48-7AD7937530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E9770-F373-43D5-2710-CFEF3BA31682}"/>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5" name="Footer Placeholder 4">
            <a:extLst>
              <a:ext uri="{FF2B5EF4-FFF2-40B4-BE49-F238E27FC236}">
                <a16:creationId xmlns:a16="http://schemas.microsoft.com/office/drawing/2014/main" id="{A1EE306D-2008-5A2D-98F6-E32D2EE58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5E0B9-118E-557C-FCB3-05892E9D5514}"/>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1125360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CFA2-EBB1-54D8-E954-40B8CC0EAE1A}"/>
              </a:ext>
            </a:extLst>
          </p:cNvPr>
          <p:cNvSpPr>
            <a:spLocks noGrp="1"/>
          </p:cNvSpPr>
          <p:nvPr>
            <p:ph type="title"/>
          </p:nvPr>
        </p:nvSpPr>
        <p:spPr/>
        <p:txBody>
          <a:bodyPr>
            <a:normAutofit/>
          </a:bodyPr>
          <a:lstStyle>
            <a:lvl1pPr>
              <a:defRPr sz="3200" b="0" i="0" baseline="0">
                <a:latin typeface="Avenir" panose="02000503020000020003" pitchFamily="2" charset="0"/>
                <a:ea typeface="Microsoft YaHei UI" panose="020B0503020204020204" pitchFamily="34" charset="-122"/>
              </a:defRPr>
            </a:lvl1pPr>
          </a:lstStyle>
          <a:p>
            <a:r>
              <a:rPr lang="en-US" dirty="0"/>
              <a:t>Click to edit Master title style</a:t>
            </a:r>
          </a:p>
        </p:txBody>
      </p:sp>
      <p:sp>
        <p:nvSpPr>
          <p:cNvPr id="3" name="Content Placeholder 2">
            <a:extLst>
              <a:ext uri="{FF2B5EF4-FFF2-40B4-BE49-F238E27FC236}">
                <a16:creationId xmlns:a16="http://schemas.microsoft.com/office/drawing/2014/main" id="{059760BC-1615-D62C-456E-DC5F40E8F917}"/>
              </a:ext>
            </a:extLst>
          </p:cNvPr>
          <p:cNvSpPr>
            <a:spLocks noGrp="1"/>
          </p:cNvSpPr>
          <p:nvPr>
            <p:ph idx="1"/>
          </p:nvPr>
        </p:nvSpPr>
        <p:spPr/>
        <p:txBody>
          <a:bodyPr>
            <a:normAutofit/>
          </a:bodyPr>
          <a:lstStyle>
            <a:lvl1pPr>
              <a:defRPr sz="2400" b="0" i="0" baseline="0">
                <a:latin typeface="Avenir Light" panose="020B0402020203020204" pitchFamily="34" charset="77"/>
                <a:ea typeface="Microsoft YaHei UI Light" panose="020B0502040204020203" pitchFamily="34" charset="-122"/>
              </a:defRPr>
            </a:lvl1pPr>
            <a:lvl2pPr>
              <a:defRPr sz="2000" b="0" i="0" baseline="0">
                <a:latin typeface="Avenir Light" panose="020B0402020203020204" pitchFamily="34" charset="77"/>
                <a:ea typeface="Microsoft YaHei UI Light" panose="020B0502040204020203" pitchFamily="34" charset="-122"/>
              </a:defRPr>
            </a:lvl2pPr>
            <a:lvl3pPr>
              <a:defRPr sz="1800" b="0" i="0" baseline="0">
                <a:latin typeface="Avenir Light" panose="020B0402020203020204" pitchFamily="34" charset="77"/>
                <a:ea typeface="Microsoft YaHei UI Light" panose="020B0502040204020203" pitchFamily="34" charset="-122"/>
              </a:defRPr>
            </a:lvl3pPr>
            <a:lvl4pPr>
              <a:defRPr sz="1600" b="0" i="0" baseline="0">
                <a:latin typeface="Avenir Light" panose="020B0402020203020204" pitchFamily="34" charset="77"/>
                <a:ea typeface="Microsoft YaHei UI Light" panose="020B0502040204020203" pitchFamily="34" charset="-122"/>
              </a:defRPr>
            </a:lvl4pPr>
            <a:lvl5pPr>
              <a:defRPr sz="1600" b="0" i="0" baseline="0">
                <a:latin typeface="Avenir Light" panose="020B0402020203020204" pitchFamily="34" charset="77"/>
                <a:ea typeface="Microsoft YaHei UI Light" panose="020B0502040204020203"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2A8E86E-BD6C-4307-2576-8CE47577C14C}"/>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5" name="Footer Placeholder 4">
            <a:extLst>
              <a:ext uri="{FF2B5EF4-FFF2-40B4-BE49-F238E27FC236}">
                <a16:creationId xmlns:a16="http://schemas.microsoft.com/office/drawing/2014/main" id="{8B8C19E7-CDA6-6D9F-A52A-B70AA900D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C4C17-413C-481B-EA4D-74C222448CB1}"/>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3842758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1480-0EB6-DF7B-BD56-7178664F4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12A539-255E-9EFD-6C07-0978992F96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745A1B-39D4-BEA9-82DF-1E842C7E8000}"/>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5" name="Footer Placeholder 4">
            <a:extLst>
              <a:ext uri="{FF2B5EF4-FFF2-40B4-BE49-F238E27FC236}">
                <a16:creationId xmlns:a16="http://schemas.microsoft.com/office/drawing/2014/main" id="{79407D81-77AE-AF41-7056-5F8A280D1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334AE-3BBA-DD35-108C-003D1FC623EA}"/>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1225654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AED3-8029-A411-63D0-E52A2007A5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E97A5-F897-09F8-082A-DF820392C6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7AB55D-1379-2B6C-EB7B-3B3261F27F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9EE942-965E-414B-DCF0-4B253BBA2F7B}"/>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6" name="Footer Placeholder 5">
            <a:extLst>
              <a:ext uri="{FF2B5EF4-FFF2-40B4-BE49-F238E27FC236}">
                <a16:creationId xmlns:a16="http://schemas.microsoft.com/office/drawing/2014/main" id="{BE692910-3249-E2BA-B474-568F6D3189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4D1763-839D-9BFC-1044-60ADC2743001}"/>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34832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7528-4644-B215-E31E-6273A12FDB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6DD5D5-B31F-053D-B8B7-D7DDB100CB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14AE45-6403-99DB-D3BA-00FC7E81B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1EC1F7-57B3-524C-8E4D-E9EA90C3C0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48948C-2E98-5BC8-156A-5828A6CF27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EECB5E-FCBD-C46F-FFE9-72F95D363915}"/>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8" name="Footer Placeholder 7">
            <a:extLst>
              <a:ext uri="{FF2B5EF4-FFF2-40B4-BE49-F238E27FC236}">
                <a16:creationId xmlns:a16="http://schemas.microsoft.com/office/drawing/2014/main" id="{CBD2D516-9931-CD00-11D8-55B71438D1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55BF9-9707-27FB-9BF9-7F156BA1F725}"/>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3935073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719F5-BD9B-C09C-D3D2-62A884DFD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A05F56-F87C-3E22-6801-C074BBCCCDE8}"/>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4" name="Footer Placeholder 3">
            <a:extLst>
              <a:ext uri="{FF2B5EF4-FFF2-40B4-BE49-F238E27FC236}">
                <a16:creationId xmlns:a16="http://schemas.microsoft.com/office/drawing/2014/main" id="{A519D444-0F7D-D546-2528-D647CD4D77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FCEB52-E59C-D361-FBB2-1552B7B8F8BD}"/>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411937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C37519-A480-0A57-4121-1CFDB60C646D}"/>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3" name="Footer Placeholder 2">
            <a:extLst>
              <a:ext uri="{FF2B5EF4-FFF2-40B4-BE49-F238E27FC236}">
                <a16:creationId xmlns:a16="http://schemas.microsoft.com/office/drawing/2014/main" id="{4B37571B-24CA-3380-9579-6AB84B721C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9D6B39-5D07-DBB6-3C38-F2E4D80C2717}"/>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337772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49452-FCFD-7030-93EC-752C725B0B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FEA3EF-C395-0B19-7D77-799DF30AD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81DF4-F9B9-08DB-AA12-349423DBD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4CFD07-DFC8-ED08-7DEB-5913103D6550}"/>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6" name="Footer Placeholder 5">
            <a:extLst>
              <a:ext uri="{FF2B5EF4-FFF2-40B4-BE49-F238E27FC236}">
                <a16:creationId xmlns:a16="http://schemas.microsoft.com/office/drawing/2014/main" id="{58A9EF98-1A75-A4F4-0EBE-95B424C6B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96E96-D909-C1E5-3E13-AB92D57B8BD3}"/>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1746930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1FC8-5CE7-4C02-F8A6-3D27E475E9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492560-ED01-4CC5-D597-01CD6551D3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4F4E24-54D6-9A66-6926-9F1C3365F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B6D0D0-BFB2-0646-E48F-5E232844AF95}"/>
              </a:ext>
            </a:extLst>
          </p:cNvPr>
          <p:cNvSpPr>
            <a:spLocks noGrp="1"/>
          </p:cNvSpPr>
          <p:nvPr>
            <p:ph type="dt" sz="half" idx="10"/>
          </p:nvPr>
        </p:nvSpPr>
        <p:spPr/>
        <p:txBody>
          <a:bodyPr/>
          <a:lstStyle/>
          <a:p>
            <a:fld id="{DE228D84-8936-C941-887F-77DBC6FD2EE2}" type="datetimeFigureOut">
              <a:rPr lang="en-US" smtClean="0"/>
              <a:t>1/25/24</a:t>
            </a:fld>
            <a:endParaRPr lang="en-US"/>
          </a:p>
        </p:txBody>
      </p:sp>
      <p:sp>
        <p:nvSpPr>
          <p:cNvPr id="6" name="Footer Placeholder 5">
            <a:extLst>
              <a:ext uri="{FF2B5EF4-FFF2-40B4-BE49-F238E27FC236}">
                <a16:creationId xmlns:a16="http://schemas.microsoft.com/office/drawing/2014/main" id="{C0541FAA-73F6-CA63-8F0D-0DE0778E83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23A20-35C6-FF9A-ED82-C83C583F8E61}"/>
              </a:ext>
            </a:extLst>
          </p:cNvPr>
          <p:cNvSpPr>
            <a:spLocks noGrp="1"/>
          </p:cNvSpPr>
          <p:nvPr>
            <p:ph type="sldNum" sz="quarter" idx="12"/>
          </p:nvPr>
        </p:nvSpPr>
        <p:spPr/>
        <p:txBody>
          <a:bodyPr/>
          <a:lstStyle/>
          <a:p>
            <a:fld id="{C2754461-A8B1-F24A-8317-EE444BD9A354}" type="slidenum">
              <a:rPr lang="en-US" smtClean="0"/>
              <a:t>‹#›</a:t>
            </a:fld>
            <a:endParaRPr lang="en-US"/>
          </a:p>
        </p:txBody>
      </p:sp>
    </p:spTree>
    <p:extLst>
      <p:ext uri="{BB962C8B-B14F-4D97-AF65-F5344CB8AC3E}">
        <p14:creationId xmlns:p14="http://schemas.microsoft.com/office/powerpoint/2010/main" val="2191729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0DF1F6-7C54-261D-8CB3-B56A93A9B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2069747-4B9B-7AB1-0106-5E8D7B75B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7CDDD87-D474-CA13-3C6B-3DF4B1381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Microsoft YaHei UI" panose="020B0503020204020204" pitchFamily="34" charset="-122"/>
              </a:defRPr>
            </a:lvl1pPr>
          </a:lstStyle>
          <a:p>
            <a:fld id="{DE228D84-8936-C941-887F-77DBC6FD2EE2}" type="datetimeFigureOut">
              <a:rPr lang="en-US" smtClean="0"/>
              <a:pPr/>
              <a:t>1/25/24</a:t>
            </a:fld>
            <a:endParaRPr lang="en-US" dirty="0"/>
          </a:p>
        </p:txBody>
      </p:sp>
      <p:sp>
        <p:nvSpPr>
          <p:cNvPr id="5" name="Footer Placeholder 4">
            <a:extLst>
              <a:ext uri="{FF2B5EF4-FFF2-40B4-BE49-F238E27FC236}">
                <a16:creationId xmlns:a16="http://schemas.microsoft.com/office/drawing/2014/main" id="{0F505F53-267F-4062-3FBB-8CB12411A1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Microsoft YaHei UI" panose="020B0503020204020204" pitchFamily="34" charset="-122"/>
              </a:defRPr>
            </a:lvl1pPr>
          </a:lstStyle>
          <a:p>
            <a:endParaRPr lang="en-US" dirty="0"/>
          </a:p>
        </p:txBody>
      </p:sp>
      <p:sp>
        <p:nvSpPr>
          <p:cNvPr id="6" name="Slide Number Placeholder 5">
            <a:extLst>
              <a:ext uri="{FF2B5EF4-FFF2-40B4-BE49-F238E27FC236}">
                <a16:creationId xmlns:a16="http://schemas.microsoft.com/office/drawing/2014/main" id="{F0A83113-A692-8208-D203-B64500BF59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icrosoft YaHei UI" panose="020B0503020204020204" pitchFamily="34" charset="-122"/>
              </a:defRPr>
            </a:lvl1pPr>
          </a:lstStyle>
          <a:p>
            <a:fld id="{C2754461-A8B1-F24A-8317-EE444BD9A354}" type="slidenum">
              <a:rPr lang="en-US" smtClean="0"/>
              <a:pPr/>
              <a:t>‹#›</a:t>
            </a:fld>
            <a:endParaRPr lang="en-US" dirty="0"/>
          </a:p>
        </p:txBody>
      </p:sp>
    </p:spTree>
    <p:extLst>
      <p:ext uri="{BB962C8B-B14F-4D97-AF65-F5344CB8AC3E}">
        <p14:creationId xmlns:p14="http://schemas.microsoft.com/office/powerpoint/2010/main" val="1408828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0" i="0" kern="1200" baseline="0">
          <a:solidFill>
            <a:schemeClr val="tx1"/>
          </a:solidFill>
          <a:latin typeface="Avenir"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baseline="0">
          <a:solidFill>
            <a:schemeClr val="tx1"/>
          </a:solidFill>
          <a:latin typeface="Avenir Light" panose="020B0402020203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Avenir Light" panose="020B0402020203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7.png"/><Relationship Id="rId7"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google.com/url?sa=i&amp;url=https%3A%2F%2Fwww.maximizemarketresearch.com%2Fmarket-report%2Fglobal-laptops-market%2F21050%2F&amp;psig=AOvVaw012eljb5sztAOf0Wn0GGcW&amp;ust=1705974757300000&amp;source=images&amp;cd=vfe&amp;ved=0CBMQjRxqGAoTCOC_jq3x74MDFQAAAAAdAAAAABCQAQ" TargetMode="External"/><Relationship Id="rId4" Type="http://schemas.openxmlformats.org/officeDocument/2006/relationships/image" Target="../media/image28.jpeg"/><Relationship Id="rId9" Type="http://schemas.openxmlformats.org/officeDocument/2006/relationships/image" Target="../media/image3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12.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1.xml"/><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hyperlink" Target="https://www.google.com/url?sa=i&amp;url=https%3A%2F%2F1000logos.net%2Famd-logo%2F&amp;psig=AOvVaw2KLVIsNuAPTIhoucSnFfDb&amp;ust=1698813455686000&amp;source=images&amp;cd=vfe&amp;opi=89978449&amp;ved=0CBEQjRxqFwoTCLDEs7a7n4IDFQAAAAAdAAAAABBH" TargetMode="External"/><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8F16-60C0-4310-847F-B9A17B3834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30662-15F3-FA7C-8FFB-EEE9BF056357}"/>
              </a:ext>
            </a:extLst>
          </p:cNvPr>
          <p:cNvSpPr>
            <a:spLocks noGrp="1"/>
          </p:cNvSpPr>
          <p:nvPr>
            <p:ph type="title"/>
          </p:nvPr>
        </p:nvSpPr>
        <p:spPr>
          <a:xfrm>
            <a:off x="214746" y="76849"/>
            <a:ext cx="11312236" cy="1325563"/>
          </a:xfrm>
        </p:spPr>
        <p:txBody>
          <a:bodyPr>
            <a:normAutofit/>
          </a:bodyPr>
          <a:lstStyle/>
          <a:p>
            <a:r>
              <a:rPr lang="en-US" sz="2800" b="0" i="0" dirty="0" err="1">
                <a:solidFill>
                  <a:srgbClr val="374151"/>
                </a:solidFill>
                <a:effectLst/>
                <a:latin typeface="Söhne"/>
              </a:rPr>
              <a:t>ChatGPT</a:t>
            </a:r>
            <a:r>
              <a:rPr lang="zh-CN" altLang="en-US" sz="2800" b="0" i="0" dirty="0">
                <a:solidFill>
                  <a:srgbClr val="374151"/>
                </a:solidFill>
                <a:effectLst/>
                <a:latin typeface="Söhne"/>
              </a:rPr>
              <a:t>的演进：从</a:t>
            </a:r>
            <a:r>
              <a:rPr lang="en-US" sz="2800" b="0" i="0" dirty="0">
                <a:solidFill>
                  <a:srgbClr val="374151"/>
                </a:solidFill>
                <a:effectLst/>
                <a:latin typeface="Söhne"/>
              </a:rPr>
              <a:t>API</a:t>
            </a:r>
            <a:r>
              <a:rPr lang="zh-CN" altLang="en-US" sz="2800" b="0" i="0" dirty="0">
                <a:solidFill>
                  <a:srgbClr val="374151"/>
                </a:solidFill>
                <a:effectLst/>
                <a:latin typeface="Söhne"/>
              </a:rPr>
              <a:t>服务到爆款互联网应用，</a:t>
            </a:r>
            <a:r>
              <a:rPr lang="en-US" sz="2800" b="0" i="0" dirty="0" err="1">
                <a:solidFill>
                  <a:srgbClr val="374151"/>
                </a:solidFill>
                <a:effectLst/>
                <a:latin typeface="Söhne"/>
              </a:rPr>
              <a:t>智慧</a:t>
            </a:r>
            <a:r>
              <a:rPr lang="en-US" sz="2800" dirty="0" err="1">
                <a:solidFill>
                  <a:srgbClr val="374151"/>
                </a:solidFill>
                <a:latin typeface="Söhne"/>
              </a:rPr>
              <a:t>互联网已然</a:t>
            </a:r>
            <a:r>
              <a:rPr lang="zh-CN" altLang="en-US" sz="2800" b="0" i="0" dirty="0">
                <a:solidFill>
                  <a:srgbClr val="374151"/>
                </a:solidFill>
                <a:effectLst/>
                <a:latin typeface="Söhne"/>
              </a:rPr>
              <a:t>来临</a:t>
            </a:r>
            <a:endParaRPr lang="en-US" sz="4400" dirty="0"/>
          </a:p>
        </p:txBody>
      </p:sp>
      <p:graphicFrame>
        <p:nvGraphicFramePr>
          <p:cNvPr id="4" name="Content Placeholder 3">
            <a:extLst>
              <a:ext uri="{FF2B5EF4-FFF2-40B4-BE49-F238E27FC236}">
                <a16:creationId xmlns:a16="http://schemas.microsoft.com/office/drawing/2014/main" id="{9D4C95A3-1A12-A05D-6F4E-C48F5B09F5C5}"/>
              </a:ext>
            </a:extLst>
          </p:cNvPr>
          <p:cNvGraphicFramePr>
            <a:graphicFrameLocks noGrp="1"/>
          </p:cNvGraphicFramePr>
          <p:nvPr>
            <p:ph idx="1"/>
          </p:nvPr>
        </p:nvGraphicFramePr>
        <p:xfrm>
          <a:off x="3547525" y="1534949"/>
          <a:ext cx="10515600" cy="5073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a:extLst>
              <a:ext uri="{FF2B5EF4-FFF2-40B4-BE49-F238E27FC236}">
                <a16:creationId xmlns:a16="http://schemas.microsoft.com/office/drawing/2014/main" id="{78966BDE-13FB-E590-67A2-25AD35650B7F}"/>
              </a:ext>
            </a:extLst>
          </p:cNvPr>
          <p:cNvSpPr/>
          <p:nvPr/>
        </p:nvSpPr>
        <p:spPr>
          <a:xfrm>
            <a:off x="8836592" y="1999458"/>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2024</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3" name="Oval 12">
            <a:extLst>
              <a:ext uri="{FF2B5EF4-FFF2-40B4-BE49-F238E27FC236}">
                <a16:creationId xmlns:a16="http://schemas.microsoft.com/office/drawing/2014/main" id="{B1BB9106-40EE-2E46-42D2-BE4E87B1450A}"/>
              </a:ext>
            </a:extLst>
          </p:cNvPr>
          <p:cNvSpPr/>
          <p:nvPr/>
        </p:nvSpPr>
        <p:spPr>
          <a:xfrm>
            <a:off x="8642627" y="2870209"/>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Nov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2023</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4" name="Oval 13">
            <a:extLst>
              <a:ext uri="{FF2B5EF4-FFF2-40B4-BE49-F238E27FC236}">
                <a16:creationId xmlns:a16="http://schemas.microsoft.com/office/drawing/2014/main" id="{382EB8AB-A848-CF53-A36C-C384451F3F2B}"/>
              </a:ext>
            </a:extLst>
          </p:cNvPr>
          <p:cNvSpPr/>
          <p:nvPr/>
        </p:nvSpPr>
        <p:spPr>
          <a:xfrm>
            <a:off x="8428196" y="3702150"/>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Nov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2023</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5" name="Oval 14">
            <a:extLst>
              <a:ext uri="{FF2B5EF4-FFF2-40B4-BE49-F238E27FC236}">
                <a16:creationId xmlns:a16="http://schemas.microsoft.com/office/drawing/2014/main" id="{6E25C2DE-08F8-5FF6-A22B-7E806425A8EC}"/>
              </a:ext>
            </a:extLst>
          </p:cNvPr>
          <p:cNvSpPr/>
          <p:nvPr/>
        </p:nvSpPr>
        <p:spPr>
          <a:xfrm>
            <a:off x="7999206" y="4543788"/>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Nov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2022</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6" name="Oval 15">
            <a:extLst>
              <a:ext uri="{FF2B5EF4-FFF2-40B4-BE49-F238E27FC236}">
                <a16:creationId xmlns:a16="http://schemas.microsoft.com/office/drawing/2014/main" id="{AB93B7F8-30B5-6476-21A5-8C3EBA9D3269}"/>
              </a:ext>
            </a:extLst>
          </p:cNvPr>
          <p:cNvSpPr/>
          <p:nvPr/>
        </p:nvSpPr>
        <p:spPr>
          <a:xfrm>
            <a:off x="7244948" y="5247967"/>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2022</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7" name="Oval 16">
            <a:extLst>
              <a:ext uri="{FF2B5EF4-FFF2-40B4-BE49-F238E27FC236}">
                <a16:creationId xmlns:a16="http://schemas.microsoft.com/office/drawing/2014/main" id="{BA24BBAB-FA2E-4A92-BEFC-1F142248CA0F}"/>
              </a:ext>
            </a:extLst>
          </p:cNvPr>
          <p:cNvSpPr/>
          <p:nvPr/>
        </p:nvSpPr>
        <p:spPr>
          <a:xfrm>
            <a:off x="5736432" y="5717172"/>
            <a:ext cx="754258" cy="754258"/>
          </a:xfrm>
          <a:prstGeom prst="ellipse">
            <a:avLst/>
          </a:prstGeom>
          <a:solidFill>
            <a:srgbClr val="FF7D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Sep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2020</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nvGrpSpPr>
          <p:cNvPr id="31" name="Group 30">
            <a:extLst>
              <a:ext uri="{FF2B5EF4-FFF2-40B4-BE49-F238E27FC236}">
                <a16:creationId xmlns:a16="http://schemas.microsoft.com/office/drawing/2014/main" id="{4157C85E-2EDF-72FE-80E0-25E106D669AE}"/>
              </a:ext>
            </a:extLst>
          </p:cNvPr>
          <p:cNvGrpSpPr/>
          <p:nvPr/>
        </p:nvGrpSpPr>
        <p:grpSpPr>
          <a:xfrm>
            <a:off x="461071" y="2207917"/>
            <a:ext cx="6783877" cy="3284184"/>
            <a:chOff x="838200" y="1825625"/>
            <a:chExt cx="10515600" cy="4351338"/>
          </a:xfrm>
        </p:grpSpPr>
        <p:graphicFrame>
          <p:nvGraphicFramePr>
            <p:cNvPr id="22" name="Content Placeholder 4">
              <a:extLst>
                <a:ext uri="{FF2B5EF4-FFF2-40B4-BE49-F238E27FC236}">
                  <a16:creationId xmlns:a16="http://schemas.microsoft.com/office/drawing/2014/main" id="{BC95FA72-86B5-8121-EA14-B0AA4350F5C6}"/>
                </a:ext>
              </a:extLst>
            </p:cNvPr>
            <p:cNvGraphicFramePr>
              <a:graphicFrameLocks/>
            </p:cNvGraphicFramePr>
            <p:nvPr>
              <p:extLst>
                <p:ext uri="{D42A27DB-BD31-4B8C-83A1-F6EECF244321}">
                  <p14:modId xmlns:p14="http://schemas.microsoft.com/office/powerpoint/2010/main" val="36511291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Rounded Rectangle 22">
              <a:extLst>
                <a:ext uri="{FF2B5EF4-FFF2-40B4-BE49-F238E27FC236}">
                  <a16:creationId xmlns:a16="http://schemas.microsoft.com/office/drawing/2014/main" id="{7C62DDF7-3981-E21E-FCF1-4E8731E64750}"/>
                </a:ext>
              </a:extLst>
            </p:cNvPr>
            <p:cNvSpPr/>
            <p:nvPr/>
          </p:nvSpPr>
          <p:spPr>
            <a:xfrm>
              <a:off x="3297383"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生活</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 name="Rounded Rectangle 23">
              <a:extLst>
                <a:ext uri="{FF2B5EF4-FFF2-40B4-BE49-F238E27FC236}">
                  <a16:creationId xmlns:a16="http://schemas.microsoft.com/office/drawing/2014/main" id="{C645497D-112C-3E96-4345-09035FBB6B0D}"/>
                </a:ext>
              </a:extLst>
            </p:cNvPr>
            <p:cNvSpPr/>
            <p:nvPr/>
          </p:nvSpPr>
          <p:spPr>
            <a:xfrm>
              <a:off x="4211783"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旅游</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 name="Rounded Rectangle 24">
              <a:extLst>
                <a:ext uri="{FF2B5EF4-FFF2-40B4-BE49-F238E27FC236}">
                  <a16:creationId xmlns:a16="http://schemas.microsoft.com/office/drawing/2014/main" id="{D4BCCC6E-F9F3-7C7A-D8F1-66CB24A652D2}"/>
                </a:ext>
              </a:extLst>
            </p:cNvPr>
            <p:cNvSpPr/>
            <p:nvPr/>
          </p:nvSpPr>
          <p:spPr>
            <a:xfrm>
              <a:off x="51677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教育</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 name="Rounded Rectangle 25">
              <a:extLst>
                <a:ext uri="{FF2B5EF4-FFF2-40B4-BE49-F238E27FC236}">
                  <a16:creationId xmlns:a16="http://schemas.microsoft.com/office/drawing/2014/main" id="{FA01A3A6-F1F3-2177-E7C1-EF6415D0D734}"/>
                </a:ext>
              </a:extLst>
            </p:cNvPr>
            <p:cNvSpPr/>
            <p:nvPr/>
          </p:nvSpPr>
          <p:spPr>
            <a:xfrm>
              <a:off x="60821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研究和分析</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 name="Rounded Rectangle 26">
              <a:extLst>
                <a:ext uri="{FF2B5EF4-FFF2-40B4-BE49-F238E27FC236}">
                  <a16:creationId xmlns:a16="http://schemas.microsoft.com/office/drawing/2014/main" id="{D4DBD80F-3964-F5D4-6190-B507DE2D4EF0}"/>
                </a:ext>
              </a:extLst>
            </p:cNvPr>
            <p:cNvSpPr/>
            <p:nvPr/>
          </p:nvSpPr>
          <p:spPr>
            <a:xfrm>
              <a:off x="69965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写作</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8" name="Rounded Rectangle 27">
              <a:extLst>
                <a:ext uri="{FF2B5EF4-FFF2-40B4-BE49-F238E27FC236}">
                  <a16:creationId xmlns:a16="http://schemas.microsoft.com/office/drawing/2014/main" id="{B1801E22-E882-F128-932D-FD49D730CB1D}"/>
                </a:ext>
              </a:extLst>
            </p:cNvPr>
            <p:cNvSpPr/>
            <p:nvPr/>
          </p:nvSpPr>
          <p:spPr>
            <a:xfrm>
              <a:off x="79109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生产力工具</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9" name="Rounded Rectangle 28">
              <a:extLst>
                <a:ext uri="{FF2B5EF4-FFF2-40B4-BE49-F238E27FC236}">
                  <a16:creationId xmlns:a16="http://schemas.microsoft.com/office/drawing/2014/main" id="{782EDA8C-66FA-929C-C882-18E32C4630A9}"/>
                </a:ext>
              </a:extLst>
            </p:cNvPr>
            <p:cNvSpPr/>
            <p:nvPr/>
          </p:nvSpPr>
          <p:spPr>
            <a:xfrm>
              <a:off x="88253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图片</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30" name="Rounded Rectangle 29">
              <a:extLst>
                <a:ext uri="{FF2B5EF4-FFF2-40B4-BE49-F238E27FC236}">
                  <a16:creationId xmlns:a16="http://schemas.microsoft.com/office/drawing/2014/main" id="{0BA9556A-E541-8823-5CFA-BF803A850163}"/>
                </a:ext>
              </a:extLst>
            </p:cNvPr>
            <p:cNvSpPr/>
            <p:nvPr/>
          </p:nvSpPr>
          <p:spPr>
            <a:xfrm>
              <a:off x="9739747" y="2036618"/>
              <a:ext cx="775854" cy="7758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a:t>
              </a:r>
              <a:endParaRPr kumimoji="0" lang="en-US" sz="10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33" name="TextBox 32">
            <a:extLst>
              <a:ext uri="{FF2B5EF4-FFF2-40B4-BE49-F238E27FC236}">
                <a16:creationId xmlns:a16="http://schemas.microsoft.com/office/drawing/2014/main" id="{5740E4E4-48C3-B13B-DE22-DAA2396C0B32}"/>
              </a:ext>
            </a:extLst>
          </p:cNvPr>
          <p:cNvSpPr txBox="1"/>
          <p:nvPr/>
        </p:nvSpPr>
        <p:spPr>
          <a:xfrm>
            <a:off x="461071" y="1408379"/>
            <a:ext cx="706091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74151"/>
                </a:solidFill>
                <a:effectLst/>
                <a:uLnTx/>
                <a:uFillTx/>
                <a:latin typeface="Söhne"/>
                <a:cs typeface="+mn-cs"/>
              </a:rPr>
              <a:t>重塑知识与信息产生和消费的方式</a:t>
            </a:r>
            <a:r>
              <a:rPr kumimoji="0" lang="zh-CN" altLang="en-US" sz="1800" b="0" i="0" u="none" strike="noStrike" kern="1200" cap="none" spc="0" normalizeH="0" baseline="0" noProof="0" dirty="0">
                <a:ln>
                  <a:noFill/>
                </a:ln>
                <a:solidFill>
                  <a:srgbClr val="000000"/>
                </a:solidFill>
                <a:effectLst/>
                <a:uLnTx/>
                <a:uFillTx/>
                <a:latin typeface="Söhne"/>
                <a:cs typeface="+mn-cs"/>
              </a:rPr>
              <a:t>，智慧产品与服务涌现无限潜能，互联网市场面临变革和重组，</a:t>
            </a:r>
            <a:r>
              <a:rPr kumimoji="0" lang="zh-CN" altLang="en-US" sz="1800" b="0" i="0" u="none" strike="noStrike" kern="1200" cap="none" spc="0" normalizeH="0" baseline="0" noProof="0" dirty="0">
                <a:ln>
                  <a:noFill/>
                </a:ln>
                <a:solidFill>
                  <a:srgbClr val="374151"/>
                </a:solidFill>
                <a:effectLst/>
                <a:uLnTx/>
                <a:uFillTx/>
                <a:latin typeface="Söhne"/>
                <a:cs typeface="+mn-cs"/>
              </a:rPr>
              <a:t>信息产业的全面智慧化之旅已经起航</a:t>
            </a:r>
            <a:endParaRPr kumimoji="0" lang="zh-CN" altLang="en-US" sz="1800" b="0" i="0" u="none" strike="noStrike" kern="1200" cap="none" spc="0" normalizeH="0" baseline="0" noProof="0" dirty="0">
              <a:ln>
                <a:noFill/>
              </a:ln>
              <a:solidFill>
                <a:srgbClr val="000000"/>
              </a:solidFill>
              <a:effectLst/>
              <a:uLnTx/>
              <a:uFillTx/>
              <a:latin typeface="Inter"/>
              <a:cs typeface="+mn-cs"/>
            </a:endParaRPr>
          </a:p>
        </p:txBody>
      </p:sp>
    </p:spTree>
    <p:extLst>
      <p:ext uri="{BB962C8B-B14F-4D97-AF65-F5344CB8AC3E}">
        <p14:creationId xmlns:p14="http://schemas.microsoft.com/office/powerpoint/2010/main" val="1651185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C074-3561-12B3-F033-0FD374D18C5D}"/>
              </a:ext>
            </a:extLst>
          </p:cNvPr>
          <p:cNvSpPr>
            <a:spLocks noGrp="1"/>
          </p:cNvSpPr>
          <p:nvPr>
            <p:ph type="title"/>
          </p:nvPr>
        </p:nvSpPr>
        <p:spPr/>
        <p:txBody>
          <a:bodyPr/>
          <a:lstStyle/>
          <a:p>
            <a:r>
              <a:rPr lang="en-US" altLang="zh-CN" dirty="0"/>
              <a:t>AI</a:t>
            </a:r>
            <a:r>
              <a:rPr lang="zh-CN" altLang="en-US" dirty="0"/>
              <a:t> </a:t>
            </a:r>
            <a:r>
              <a:rPr lang="en-US" altLang="zh-CN" dirty="0"/>
              <a:t>PC</a:t>
            </a:r>
            <a:r>
              <a:rPr lang="zh-CN" altLang="en-US" dirty="0"/>
              <a:t> 市场趋势：通过</a:t>
            </a:r>
            <a:r>
              <a:rPr lang="en-US" altLang="zh-CN" dirty="0"/>
              <a:t>AI</a:t>
            </a:r>
            <a:r>
              <a:rPr lang="zh-CN" altLang="en-US" dirty="0"/>
              <a:t> </a:t>
            </a:r>
            <a:r>
              <a:rPr lang="en-US" altLang="zh-CN" dirty="0"/>
              <a:t>PC</a:t>
            </a:r>
            <a:r>
              <a:rPr lang="zh-CN" altLang="en-US" dirty="0"/>
              <a:t> 概念启动</a:t>
            </a:r>
            <a:r>
              <a:rPr lang="en-US" altLang="zh-CN" dirty="0"/>
              <a:t>PC</a:t>
            </a:r>
            <a:r>
              <a:rPr lang="zh-CN" altLang="en-US" dirty="0"/>
              <a:t>产业恢复增长</a:t>
            </a:r>
            <a:endParaRPr lang="en-US" dirty="0"/>
          </a:p>
        </p:txBody>
      </p:sp>
      <p:pic>
        <p:nvPicPr>
          <p:cNvPr id="4" name="Picture 3">
            <a:extLst>
              <a:ext uri="{FF2B5EF4-FFF2-40B4-BE49-F238E27FC236}">
                <a16:creationId xmlns:a16="http://schemas.microsoft.com/office/drawing/2014/main" id="{A4603DF9-6A0D-9FDB-FB91-E6D353B8B795}"/>
              </a:ext>
            </a:extLst>
          </p:cNvPr>
          <p:cNvPicPr>
            <a:picLocks noChangeAspect="1"/>
          </p:cNvPicPr>
          <p:nvPr/>
        </p:nvPicPr>
        <p:blipFill>
          <a:blip r:embed="rId3"/>
          <a:stretch>
            <a:fillRect/>
          </a:stretch>
        </p:blipFill>
        <p:spPr>
          <a:xfrm>
            <a:off x="271086" y="1690688"/>
            <a:ext cx="3921491" cy="1166305"/>
          </a:xfrm>
          <a:prstGeom prst="rect">
            <a:avLst/>
          </a:prstGeom>
        </p:spPr>
      </p:pic>
      <p:pic>
        <p:nvPicPr>
          <p:cNvPr id="3074" name="Picture 2" descr="WW PC PR Q3 2023">
            <a:extLst>
              <a:ext uri="{FF2B5EF4-FFF2-40B4-BE49-F238E27FC236}">
                <a16:creationId xmlns:a16="http://schemas.microsoft.com/office/drawing/2014/main" id="{7E8FA001-EF9C-72BC-676D-66A4C4108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29" y="3009425"/>
            <a:ext cx="3830848" cy="2153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C04315-E8EF-13E2-1B50-03080E660C61}"/>
              </a:ext>
            </a:extLst>
          </p:cNvPr>
          <p:cNvSpPr txBox="1"/>
          <p:nvPr/>
        </p:nvSpPr>
        <p:spPr>
          <a:xfrm>
            <a:off x="316407" y="5315645"/>
            <a:ext cx="392149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4444"/>
                </a:solidFill>
                <a:effectLst/>
                <a:uLnTx/>
                <a:uFillTx/>
                <a:latin typeface="Lato" panose="020F0502020204030204" pitchFamily="34" charset="0"/>
                <a:ea typeface="+mn-ea"/>
                <a:cs typeface="+mn-cs"/>
              </a:rPr>
              <a:t>"The arrival of the AI PC represents an inflection point for the PC industry," Michelle Johnston </a:t>
            </a:r>
            <a:r>
              <a:rPr kumimoji="0" lang="en-US" sz="1200" b="0" i="0" u="none" strike="noStrike" kern="1200" cap="none" spc="0" normalizeH="0" baseline="0" noProof="0" dirty="0" err="1">
                <a:ln>
                  <a:noFill/>
                </a:ln>
                <a:solidFill>
                  <a:srgbClr val="444444"/>
                </a:solidFill>
                <a:effectLst/>
                <a:uLnTx/>
                <a:uFillTx/>
                <a:latin typeface="Lato" panose="020F0502020204030204" pitchFamily="34" charset="0"/>
                <a:ea typeface="+mn-ea"/>
                <a:cs typeface="+mn-cs"/>
              </a:rPr>
              <a:t>Holthaus</a:t>
            </a:r>
            <a:r>
              <a:rPr kumimoji="0" lang="en-US" sz="1200" b="0" i="0" u="none" strike="noStrike" kern="1200" cap="none" spc="0" normalizeH="0" baseline="0" noProof="0" dirty="0">
                <a:ln>
                  <a:noFill/>
                </a:ln>
                <a:solidFill>
                  <a:srgbClr val="444444"/>
                </a:solidFill>
                <a:effectLst/>
                <a:uLnTx/>
                <a:uFillTx/>
                <a:latin typeface="Lato" panose="020F0502020204030204" pitchFamily="34" charset="0"/>
                <a:ea typeface="+mn-ea"/>
                <a:cs typeface="+mn-cs"/>
              </a:rPr>
              <a:t>, executive vice president and general manager of Intel's Client Computing Group, said.</a:t>
            </a:r>
          </a:p>
        </p:txBody>
      </p:sp>
      <p:pic>
        <p:nvPicPr>
          <p:cNvPr id="11" name="Picture 8" descr="Laptops Market: Industry Analysis and Forecast (2023-2029)">
            <a:hlinkClick r:id="rId5"/>
            <a:extLst>
              <a:ext uri="{FF2B5EF4-FFF2-40B4-BE49-F238E27FC236}">
                <a16:creationId xmlns:a16="http://schemas.microsoft.com/office/drawing/2014/main" id="{BA3EA801-AAFD-08FA-53FC-9628585DEA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7278" y="1644013"/>
            <a:ext cx="3513221" cy="27308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31C48C07-D421-E0DD-EC08-BA501B53B5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8580" y="1773028"/>
            <a:ext cx="4323420" cy="24809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e's Mac could dominate the AI-capable personal computer market – Apple  World Today">
            <a:extLst>
              <a:ext uri="{FF2B5EF4-FFF2-40B4-BE49-F238E27FC236}">
                <a16:creationId xmlns:a16="http://schemas.microsoft.com/office/drawing/2014/main" id="{C662C815-397A-C379-ED79-B03C76EE1F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9198" y="4482291"/>
            <a:ext cx="3828957" cy="21537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pple's Mac could dominate the AI-capable personal computer market – Apple  World Today">
            <a:extLst>
              <a:ext uri="{FF2B5EF4-FFF2-40B4-BE49-F238E27FC236}">
                <a16:creationId xmlns:a16="http://schemas.microsoft.com/office/drawing/2014/main" id="{18A003D5-8BA4-E318-077E-33006CF747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7110" y="4482291"/>
            <a:ext cx="3828957" cy="21537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8FC28D8-C5F2-D0BB-ADE0-79C3A6EB6BA5}"/>
              </a:ext>
            </a:extLst>
          </p:cNvPr>
          <p:cNvSpPr txBox="1"/>
          <p:nvPr/>
        </p:nvSpPr>
        <p:spPr>
          <a:xfrm>
            <a:off x="8584715" y="2273840"/>
            <a:ext cx="239553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AI</a:t>
            </a:r>
            <a:r>
              <a:rPr kumimoji="0" lang="zh-CN" alt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PC</a:t>
            </a:r>
            <a:r>
              <a:rPr kumimoji="0" lang="zh-CN" alt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面向</a:t>
            </a:r>
            <a:r>
              <a:rPr kumimoji="0" lang="en-US" altLang="zh-CN"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&gt;$1000</a:t>
            </a:r>
            <a:r>
              <a:rPr kumimoji="0" lang="zh-CN" alt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的商业办公市场</a:t>
            </a:r>
            <a:endParaRPr kumimoji="0" 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15" name="TextBox 14">
            <a:extLst>
              <a:ext uri="{FF2B5EF4-FFF2-40B4-BE49-F238E27FC236}">
                <a16:creationId xmlns:a16="http://schemas.microsoft.com/office/drawing/2014/main" id="{EB6A6B92-14EF-D484-608E-3CE4CA400F2E}"/>
              </a:ext>
            </a:extLst>
          </p:cNvPr>
          <p:cNvSpPr txBox="1"/>
          <p:nvPr/>
        </p:nvSpPr>
        <p:spPr>
          <a:xfrm>
            <a:off x="5025907" y="4760677"/>
            <a:ext cx="239553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AI</a:t>
            </a:r>
            <a:r>
              <a:rPr kumimoji="0" lang="zh-CN" alt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是</a:t>
            </a:r>
            <a:r>
              <a:rPr kumimoji="0" lang="en-US" altLang="zh-CN"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PC</a:t>
            </a:r>
            <a:r>
              <a:rPr kumimoji="0" lang="zh-CN" alt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市场恢复增长的强心针</a:t>
            </a:r>
            <a:endParaRPr kumimoji="0" 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35" name="TextBox 34">
            <a:extLst>
              <a:ext uri="{FF2B5EF4-FFF2-40B4-BE49-F238E27FC236}">
                <a16:creationId xmlns:a16="http://schemas.microsoft.com/office/drawing/2014/main" id="{065EC820-119F-9951-70AD-74F62DD64819}"/>
              </a:ext>
            </a:extLst>
          </p:cNvPr>
          <p:cNvSpPr txBox="1"/>
          <p:nvPr/>
        </p:nvSpPr>
        <p:spPr>
          <a:xfrm>
            <a:off x="4307278" y="1718945"/>
            <a:ext cx="11383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AI</a:t>
            </a:r>
            <a:r>
              <a:rPr kumimoji="0" lang="zh-CN" alt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PC</a:t>
            </a:r>
            <a:r>
              <a:rPr kumimoji="0" lang="zh-CN" alt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面向最大的美国</a:t>
            </a:r>
            <a:r>
              <a:rPr kumimoji="0" lang="en-US" altLang="zh-CN"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PC</a:t>
            </a:r>
            <a:r>
              <a:rPr kumimoji="0" lang="zh-CN" alt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市场</a:t>
            </a:r>
            <a:endParaRPr kumimoji="0" lang="en-US" sz="10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28930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A94B-B38B-7150-94E2-E8C749233E73}"/>
              </a:ext>
            </a:extLst>
          </p:cNvPr>
          <p:cNvSpPr>
            <a:spLocks noGrp="1"/>
          </p:cNvSpPr>
          <p:nvPr>
            <p:ph type="title"/>
          </p:nvPr>
        </p:nvSpPr>
        <p:spPr/>
        <p:txBody>
          <a:bodyPr/>
          <a:lstStyle/>
          <a:p>
            <a:r>
              <a:rPr lang="en-US" dirty="0"/>
              <a:t>AI</a:t>
            </a:r>
            <a:r>
              <a:rPr lang="zh-CN" altLang="en-US" dirty="0"/>
              <a:t> </a:t>
            </a:r>
            <a:r>
              <a:rPr lang="en-US" altLang="zh-CN" dirty="0"/>
              <a:t>PC</a:t>
            </a:r>
            <a:r>
              <a:rPr lang="zh-CN" altLang="en-US" dirty="0"/>
              <a:t> 产品形态定义：</a:t>
            </a:r>
            <a:r>
              <a:rPr lang="en-US" altLang="zh-CN" dirty="0" err="1"/>
              <a:t>CoPilot</a:t>
            </a:r>
            <a:r>
              <a:rPr lang="zh-CN" altLang="en-US" dirty="0"/>
              <a:t> </a:t>
            </a:r>
            <a:r>
              <a:rPr lang="en-US" altLang="zh-CN" dirty="0"/>
              <a:t>Enabled</a:t>
            </a:r>
            <a:r>
              <a:rPr lang="zh-CN" altLang="en-US" dirty="0"/>
              <a:t> </a:t>
            </a:r>
            <a:r>
              <a:rPr lang="en-US" altLang="zh-CN" dirty="0"/>
              <a:t>App</a:t>
            </a:r>
            <a:endParaRPr lang="en-US" dirty="0"/>
          </a:p>
        </p:txBody>
      </p:sp>
      <p:grpSp>
        <p:nvGrpSpPr>
          <p:cNvPr id="23" name="Group 22">
            <a:extLst>
              <a:ext uri="{FF2B5EF4-FFF2-40B4-BE49-F238E27FC236}">
                <a16:creationId xmlns:a16="http://schemas.microsoft.com/office/drawing/2014/main" id="{E816ED17-0089-5965-960E-BB00EAEE229F}"/>
              </a:ext>
            </a:extLst>
          </p:cNvPr>
          <p:cNvGrpSpPr/>
          <p:nvPr/>
        </p:nvGrpSpPr>
        <p:grpSpPr>
          <a:xfrm>
            <a:off x="522513" y="2133600"/>
            <a:ext cx="6280813" cy="3872565"/>
            <a:chOff x="838198" y="2329100"/>
            <a:chExt cx="5753373" cy="3614645"/>
          </a:xfrm>
        </p:grpSpPr>
        <p:sp>
          <p:nvSpPr>
            <p:cNvPr id="4" name="Rectangle 3">
              <a:extLst>
                <a:ext uri="{FF2B5EF4-FFF2-40B4-BE49-F238E27FC236}">
                  <a16:creationId xmlns:a16="http://schemas.microsoft.com/office/drawing/2014/main" id="{31E46662-5134-7DC3-33D1-063C3B9145B7}"/>
                </a:ext>
              </a:extLst>
            </p:cNvPr>
            <p:cNvSpPr/>
            <p:nvPr/>
          </p:nvSpPr>
          <p:spPr>
            <a:xfrm>
              <a:off x="838199" y="4533499"/>
              <a:ext cx="5753371" cy="5871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n-ea"/>
                  <a:cs typeface="+mn-cs"/>
                </a:rPr>
                <a:t>Hardwrae</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Spec</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a:t>
              </a:r>
              <a:endParaRPr kumimoji="0" lang="en-US" altLang="zh-CN" sz="1400" b="0" i="0" u="none" strike="noStrike" kern="1200" cap="none" spc="0" normalizeH="0" baseline="0" noProof="0" dirty="0">
                <a:ln>
                  <a:noFill/>
                </a:ln>
                <a:solidFill>
                  <a:prstClr val="white"/>
                </a:solidFill>
                <a:effectLst/>
                <a:uLnTx/>
                <a:uFillTx/>
                <a:latin typeface="Tenorite"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LPDDR5x</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16GB</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40TOPS</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算力</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5" name="Rectangle 4">
              <a:extLst>
                <a:ext uri="{FF2B5EF4-FFF2-40B4-BE49-F238E27FC236}">
                  <a16:creationId xmlns:a16="http://schemas.microsoft.com/office/drawing/2014/main" id="{53DBCBFA-03F1-A238-8E57-BCED52DE2E63}"/>
                </a:ext>
              </a:extLst>
            </p:cNvPr>
            <p:cNvSpPr/>
            <p:nvPr/>
          </p:nvSpPr>
          <p:spPr>
            <a:xfrm>
              <a:off x="838199" y="3833260"/>
              <a:ext cx="5753371" cy="58714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rPr>
                <a:t>Windows</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11</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rPr>
                <a:t>ONNX</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model,</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rPr>
                <a:t>Local</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LLM</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nvGrpSpPr>
            <p:cNvPr id="7" name="Group 6">
              <a:extLst>
                <a:ext uri="{FF2B5EF4-FFF2-40B4-BE49-F238E27FC236}">
                  <a16:creationId xmlns:a16="http://schemas.microsoft.com/office/drawing/2014/main" id="{556DE134-FFEA-5439-32C0-1F973DC6D1CA}"/>
                </a:ext>
              </a:extLst>
            </p:cNvPr>
            <p:cNvGrpSpPr/>
            <p:nvPr/>
          </p:nvGrpSpPr>
          <p:grpSpPr>
            <a:xfrm>
              <a:off x="838199" y="2329100"/>
              <a:ext cx="5753371" cy="731662"/>
              <a:chOff x="333486" y="2388690"/>
              <a:chExt cx="5428665" cy="731662"/>
            </a:xfrm>
          </p:grpSpPr>
          <p:grpSp>
            <p:nvGrpSpPr>
              <p:cNvPr id="8" name="Group 7">
                <a:extLst>
                  <a:ext uri="{FF2B5EF4-FFF2-40B4-BE49-F238E27FC236}">
                    <a16:creationId xmlns:a16="http://schemas.microsoft.com/office/drawing/2014/main" id="{58D72E40-7DC2-3B9F-C177-F8836E6FB079}"/>
                  </a:ext>
                </a:extLst>
              </p:cNvPr>
              <p:cNvGrpSpPr/>
              <p:nvPr/>
            </p:nvGrpSpPr>
            <p:grpSpPr>
              <a:xfrm>
                <a:off x="333486" y="2398327"/>
                <a:ext cx="4519671" cy="722025"/>
                <a:chOff x="677730" y="2398327"/>
                <a:chExt cx="8510453" cy="722025"/>
              </a:xfrm>
            </p:grpSpPr>
            <p:grpSp>
              <p:nvGrpSpPr>
                <p:cNvPr id="10" name="Group 9">
                  <a:extLst>
                    <a:ext uri="{FF2B5EF4-FFF2-40B4-BE49-F238E27FC236}">
                      <a16:creationId xmlns:a16="http://schemas.microsoft.com/office/drawing/2014/main" id="{E842C94C-CAC6-3F0C-1A16-539645C5A6C2}"/>
                    </a:ext>
                  </a:extLst>
                </p:cNvPr>
                <p:cNvGrpSpPr/>
                <p:nvPr/>
              </p:nvGrpSpPr>
              <p:grpSpPr>
                <a:xfrm>
                  <a:off x="677730" y="2398328"/>
                  <a:ext cx="6798834" cy="722024"/>
                  <a:chOff x="677730" y="2398328"/>
                  <a:chExt cx="6968838" cy="722024"/>
                </a:xfrm>
              </p:grpSpPr>
              <p:grpSp>
                <p:nvGrpSpPr>
                  <p:cNvPr id="12" name="Group 11">
                    <a:extLst>
                      <a:ext uri="{FF2B5EF4-FFF2-40B4-BE49-F238E27FC236}">
                        <a16:creationId xmlns:a16="http://schemas.microsoft.com/office/drawing/2014/main" id="{5D9BCA41-CE03-658E-E442-462C13EFAB38}"/>
                      </a:ext>
                    </a:extLst>
                  </p:cNvPr>
                  <p:cNvGrpSpPr/>
                  <p:nvPr/>
                </p:nvGrpSpPr>
                <p:grpSpPr>
                  <a:xfrm>
                    <a:off x="677730" y="2398328"/>
                    <a:ext cx="5214420" cy="722024"/>
                    <a:chOff x="677730" y="2398328"/>
                    <a:chExt cx="7005358" cy="722024"/>
                  </a:xfrm>
                </p:grpSpPr>
                <p:sp>
                  <p:nvSpPr>
                    <p:cNvPr id="14" name="Rectangle 13">
                      <a:extLst>
                        <a:ext uri="{FF2B5EF4-FFF2-40B4-BE49-F238E27FC236}">
                          <a16:creationId xmlns:a16="http://schemas.microsoft.com/office/drawing/2014/main" id="{9996F0AC-FED5-275F-2DDC-EBC01AE40E89}"/>
                        </a:ext>
                      </a:extLst>
                    </p:cNvPr>
                    <p:cNvSpPr/>
                    <p:nvPr/>
                  </p:nvSpPr>
                  <p:spPr>
                    <a:xfrm>
                      <a:off x="677730" y="2410347"/>
                      <a:ext cx="2291381" cy="71000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CoPilot</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for</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Office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365</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5" name="Rectangle 14">
                      <a:extLst>
                        <a:ext uri="{FF2B5EF4-FFF2-40B4-BE49-F238E27FC236}">
                          <a16:creationId xmlns:a16="http://schemas.microsoft.com/office/drawing/2014/main" id="{1EEFAE80-D220-1C20-6E31-291EE3B3239D}"/>
                        </a:ext>
                      </a:extLst>
                    </p:cNvPr>
                    <p:cNvSpPr/>
                    <p:nvPr/>
                  </p:nvSpPr>
                  <p:spPr>
                    <a:xfrm>
                      <a:off x="3034718" y="2398328"/>
                      <a:ext cx="2291381" cy="71000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CoPilot</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for</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Visual</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Studio</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6" name="Rectangle 15">
                      <a:extLst>
                        <a:ext uri="{FF2B5EF4-FFF2-40B4-BE49-F238E27FC236}">
                          <a16:creationId xmlns:a16="http://schemas.microsoft.com/office/drawing/2014/main" id="{D8B74B70-7F5B-8771-4737-297ED31942CB}"/>
                        </a:ext>
                      </a:extLst>
                    </p:cNvPr>
                    <p:cNvSpPr/>
                    <p:nvPr/>
                  </p:nvSpPr>
                  <p:spPr>
                    <a:xfrm>
                      <a:off x="5391707" y="2400224"/>
                      <a:ext cx="2291381" cy="71000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Digital</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Content</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Adobe,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AutoDesk</a:t>
                      </a:r>
                      <a:endParaRPr kumimoji="0" lang="en-US" altLang="zh-CN" sz="1050" b="0" i="0" u="none" strike="noStrike" kern="1200" cap="none" spc="0" normalizeH="0" baseline="0" noProof="0" dirty="0">
                        <a:ln>
                          <a:noFill/>
                        </a:ln>
                        <a:solidFill>
                          <a:prstClr val="white"/>
                        </a:solidFill>
                        <a:effectLst/>
                        <a:uLnTx/>
                        <a:uFillTx/>
                        <a:latin typeface="Tenorite" pitchFamily="2" charset="0"/>
                        <a:cs typeface="+mn-cs"/>
                      </a:endParaRPr>
                    </a:p>
                  </p:txBody>
                </p:sp>
              </p:grpSp>
              <p:sp>
                <p:nvSpPr>
                  <p:cNvPr id="13" name="Rectangle 12">
                    <a:extLst>
                      <a:ext uri="{FF2B5EF4-FFF2-40B4-BE49-F238E27FC236}">
                        <a16:creationId xmlns:a16="http://schemas.microsoft.com/office/drawing/2014/main" id="{A5BECF7C-4AE5-E675-4B9D-15D5E49614EA}"/>
                      </a:ext>
                    </a:extLst>
                  </p:cNvPr>
                  <p:cNvSpPr/>
                  <p:nvPr/>
                </p:nvSpPr>
                <p:spPr>
                  <a:xfrm>
                    <a:off x="5940985" y="2398328"/>
                    <a:ext cx="1705583" cy="7100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Game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Engine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sp>
              <p:nvSpPr>
                <p:cNvPr id="11" name="Rectangle 10">
                  <a:extLst>
                    <a:ext uri="{FF2B5EF4-FFF2-40B4-BE49-F238E27FC236}">
                      <a16:creationId xmlns:a16="http://schemas.microsoft.com/office/drawing/2014/main" id="{0046CDA3-67F6-8C8C-8F4F-570B41D9E083}"/>
                    </a:ext>
                  </a:extLst>
                </p:cNvPr>
                <p:cNvSpPr/>
                <p:nvPr/>
              </p:nvSpPr>
              <p:spPr>
                <a:xfrm>
                  <a:off x="7524208" y="2398327"/>
                  <a:ext cx="1663975" cy="7100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Web</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Browser</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sp>
            <p:nvSpPr>
              <p:cNvPr id="9" name="Rectangle 8">
                <a:extLst>
                  <a:ext uri="{FF2B5EF4-FFF2-40B4-BE49-F238E27FC236}">
                    <a16:creationId xmlns:a16="http://schemas.microsoft.com/office/drawing/2014/main" id="{E68E1108-3B88-ABB9-D339-6ED08CBEEC27}"/>
                  </a:ext>
                </a:extLst>
              </p:cNvPr>
              <p:cNvSpPr/>
              <p:nvPr/>
            </p:nvSpPr>
            <p:spPr>
              <a:xfrm>
                <a:off x="4878459" y="2388690"/>
                <a:ext cx="883692" cy="7100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XR</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Engine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nvGrpSpPr>
            <p:cNvPr id="17" name="Group 16">
              <a:extLst>
                <a:ext uri="{FF2B5EF4-FFF2-40B4-BE49-F238E27FC236}">
                  <a16:creationId xmlns:a16="http://schemas.microsoft.com/office/drawing/2014/main" id="{99CA9A5D-9A79-865B-0357-BA58D3A1DD69}"/>
                </a:ext>
              </a:extLst>
            </p:cNvPr>
            <p:cNvGrpSpPr/>
            <p:nvPr/>
          </p:nvGrpSpPr>
          <p:grpSpPr>
            <a:xfrm>
              <a:off x="838200" y="5233737"/>
              <a:ext cx="5753371" cy="710008"/>
              <a:chOff x="677731" y="5083620"/>
              <a:chExt cx="9133953" cy="710008"/>
            </a:xfrm>
          </p:grpSpPr>
          <p:sp>
            <p:nvSpPr>
              <p:cNvPr id="18" name="Rectangle 17">
                <a:extLst>
                  <a:ext uri="{FF2B5EF4-FFF2-40B4-BE49-F238E27FC236}">
                    <a16:creationId xmlns:a16="http://schemas.microsoft.com/office/drawing/2014/main" id="{8374E456-BC01-E5CA-F5CF-EA2D8ACF91FF}"/>
                  </a:ext>
                </a:extLst>
              </p:cNvPr>
              <p:cNvSpPr/>
              <p:nvPr/>
            </p:nvSpPr>
            <p:spPr>
              <a:xfrm>
                <a:off x="677731" y="5083623"/>
                <a:ext cx="2128595" cy="71000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Intel</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endParaRPr kumimoji="0" lang="en-US" altLang="zh-CN" sz="1050" b="0" i="0" u="none" strike="noStrike" kern="1200" cap="none" spc="0" normalizeH="0" baseline="0" noProof="0" dirty="0">
                  <a:ln>
                    <a:noFill/>
                  </a:ln>
                  <a:solidFill>
                    <a:prstClr val="white"/>
                  </a:solidFill>
                  <a:effectLst/>
                  <a:uLnTx/>
                  <a:uFillTx/>
                  <a:latin typeface="Tenorite"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Meteor</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Lake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Lunar</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Lake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(2024)</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9" name="Rectangle 18">
                <a:extLst>
                  <a:ext uri="{FF2B5EF4-FFF2-40B4-BE49-F238E27FC236}">
                    <a16:creationId xmlns:a16="http://schemas.microsoft.com/office/drawing/2014/main" id="{5215F516-E9D9-F973-9A17-42A66CCC9B2E}"/>
                  </a:ext>
                </a:extLst>
              </p:cNvPr>
              <p:cNvSpPr/>
              <p:nvPr/>
            </p:nvSpPr>
            <p:spPr>
              <a:xfrm>
                <a:off x="3012851" y="5083622"/>
                <a:ext cx="2128595" cy="71000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Qualcomm’s Snapdragon X Elite,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20" name="Rectangle 19">
                <a:extLst>
                  <a:ext uri="{FF2B5EF4-FFF2-40B4-BE49-F238E27FC236}">
                    <a16:creationId xmlns:a16="http://schemas.microsoft.com/office/drawing/2014/main" id="{54ECEBA3-B4CF-0CAA-3862-4B8A3987C825}"/>
                  </a:ext>
                </a:extLst>
              </p:cNvPr>
              <p:cNvSpPr/>
              <p:nvPr/>
            </p:nvSpPr>
            <p:spPr>
              <a:xfrm>
                <a:off x="5347970" y="5083621"/>
                <a:ext cx="2128595" cy="71000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AMD’s Ryzen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Hawk</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Point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Strix</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 Point (2024)</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21" name="Rectangle 20">
                <a:extLst>
                  <a:ext uri="{FF2B5EF4-FFF2-40B4-BE49-F238E27FC236}">
                    <a16:creationId xmlns:a16="http://schemas.microsoft.com/office/drawing/2014/main" id="{BF3ACA82-2E31-BE2F-DEE3-80677CA319FD}"/>
                  </a:ext>
                </a:extLst>
              </p:cNvPr>
              <p:cNvSpPr/>
              <p:nvPr/>
            </p:nvSpPr>
            <p:spPr>
              <a:xfrm>
                <a:off x="7683089" y="5083620"/>
                <a:ext cx="2128595" cy="71000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Nvidia?</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sp>
          <p:nvSpPr>
            <p:cNvPr id="22" name="Rectangle 21">
              <a:extLst>
                <a:ext uri="{FF2B5EF4-FFF2-40B4-BE49-F238E27FC236}">
                  <a16:creationId xmlns:a16="http://schemas.microsoft.com/office/drawing/2014/main" id="{AC5362EB-8C64-A2A8-3E66-94C1B16671D1}"/>
                </a:ext>
              </a:extLst>
            </p:cNvPr>
            <p:cNvSpPr/>
            <p:nvPr/>
          </p:nvSpPr>
          <p:spPr>
            <a:xfrm>
              <a:off x="838198" y="3168641"/>
              <a:ext cx="5753371" cy="58714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Laptop</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OEMs:</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white"/>
                  </a:solidFill>
                  <a:effectLst/>
                  <a:uLnTx/>
                  <a:uFillTx/>
                  <a:latin typeface="Tenorite" pitchFamily="2" charset="0"/>
                  <a:cs typeface="+mn-cs"/>
                </a:rPr>
                <a:t>CoPilot</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button</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sp>
        <p:nvSpPr>
          <p:cNvPr id="25" name="Content Placeholder 2">
            <a:extLst>
              <a:ext uri="{FF2B5EF4-FFF2-40B4-BE49-F238E27FC236}">
                <a16:creationId xmlns:a16="http://schemas.microsoft.com/office/drawing/2014/main" id="{15E0CC28-50D0-198E-4F64-9FD4986B4EB9}"/>
              </a:ext>
            </a:extLst>
          </p:cNvPr>
          <p:cNvSpPr>
            <a:spLocks noGrp="1"/>
          </p:cNvSpPr>
          <p:nvPr>
            <p:ph idx="1"/>
          </p:nvPr>
        </p:nvSpPr>
        <p:spPr>
          <a:xfrm>
            <a:off x="6832596" y="1825625"/>
            <a:ext cx="4836889" cy="4667250"/>
          </a:xfrm>
        </p:spPr>
        <p:txBody>
          <a:bodyPr>
            <a:normAutofit fontScale="70000" lnSpcReduction="20000"/>
          </a:bodyPr>
          <a:lstStyle/>
          <a:p>
            <a:pPr>
              <a:lnSpc>
                <a:spcPct val="120000"/>
              </a:lnSpc>
            </a:pPr>
            <a:r>
              <a:rPr lang="en-US" altLang="zh-CN" dirty="0"/>
              <a:t>2024</a:t>
            </a:r>
            <a:r>
              <a:rPr lang="zh-CN" altLang="en-US" dirty="0"/>
              <a:t> </a:t>
            </a:r>
            <a:r>
              <a:rPr lang="en-US" dirty="0" err="1"/>
              <a:t>主要CoPilot</a:t>
            </a:r>
            <a:r>
              <a:rPr lang="zh-CN" altLang="en-US" dirty="0"/>
              <a:t> </a:t>
            </a:r>
            <a:r>
              <a:rPr lang="en-US" altLang="zh-CN" dirty="0"/>
              <a:t>2B</a:t>
            </a:r>
            <a:r>
              <a:rPr lang="en-US" dirty="0"/>
              <a:t>应用场景</a:t>
            </a:r>
            <a:r>
              <a:rPr lang="zh-CN" altLang="en-US" dirty="0"/>
              <a:t>：</a:t>
            </a:r>
            <a:r>
              <a:rPr lang="en-US" altLang="zh-CN" dirty="0"/>
              <a:t>office</a:t>
            </a:r>
            <a:r>
              <a:rPr lang="zh-CN" altLang="en-US" dirty="0"/>
              <a:t> 办公，代码开发，数字媒体，这些领域的商业用户付费能力强</a:t>
            </a:r>
            <a:endParaRPr lang="en-US" dirty="0"/>
          </a:p>
          <a:p>
            <a:pPr lvl="1">
              <a:lnSpc>
                <a:spcPct val="120000"/>
              </a:lnSpc>
            </a:pPr>
            <a:r>
              <a:rPr lang="en-US" dirty="0" err="1"/>
              <a:t>CoPilot</a:t>
            </a:r>
            <a:r>
              <a:rPr lang="zh-CN" altLang="en-US" dirty="0"/>
              <a:t> 是目前</a:t>
            </a:r>
            <a:r>
              <a:rPr lang="en-US" altLang="zh-CN" dirty="0"/>
              <a:t>GAI</a:t>
            </a:r>
            <a:r>
              <a:rPr lang="zh-CN" altLang="en-US" dirty="0"/>
              <a:t> 最清晰的应用场景，</a:t>
            </a:r>
            <a:r>
              <a:rPr lang="en-US" dirty="0" err="1"/>
              <a:t>文生图功能已经集成进入Adobe工具</a:t>
            </a:r>
            <a:r>
              <a:rPr lang="zh-CN" altLang="en-US" dirty="0"/>
              <a:t>，数字媒体内容创作是最先受益于</a:t>
            </a:r>
            <a:r>
              <a:rPr lang="en-US" altLang="zh-CN" dirty="0"/>
              <a:t>GAI</a:t>
            </a:r>
            <a:r>
              <a:rPr lang="zh-CN" altLang="en-US" dirty="0"/>
              <a:t>的业务</a:t>
            </a:r>
            <a:endParaRPr lang="en-US" altLang="zh-CN" dirty="0"/>
          </a:p>
          <a:p>
            <a:pPr lvl="1">
              <a:lnSpc>
                <a:spcPct val="120000"/>
              </a:lnSpc>
            </a:pPr>
            <a:r>
              <a:rPr lang="en-US" altLang="zh-CN" dirty="0"/>
              <a:t>Office</a:t>
            </a:r>
            <a:r>
              <a:rPr lang="zh-CN" altLang="en-US" dirty="0"/>
              <a:t> </a:t>
            </a:r>
            <a:r>
              <a:rPr lang="en-US" altLang="zh-CN" dirty="0"/>
              <a:t>365</a:t>
            </a:r>
            <a:r>
              <a:rPr lang="zh-CN" altLang="en-US" dirty="0"/>
              <a:t> 计划把每用户的订阅费上涨到</a:t>
            </a:r>
            <a:r>
              <a:rPr lang="en-US" altLang="zh-CN" dirty="0"/>
              <a:t>$30/</a:t>
            </a:r>
            <a:r>
              <a:rPr lang="zh-CN" altLang="en-US" dirty="0"/>
              <a:t>月，各大工具厂商都会推出</a:t>
            </a:r>
            <a:r>
              <a:rPr lang="en-US" altLang="zh-CN" dirty="0" err="1"/>
              <a:t>CoPilot</a:t>
            </a:r>
            <a:r>
              <a:rPr lang="zh-CN" altLang="en-US" dirty="0"/>
              <a:t>收费服务</a:t>
            </a:r>
            <a:endParaRPr lang="en-US" dirty="0"/>
          </a:p>
          <a:p>
            <a:pPr lvl="1">
              <a:lnSpc>
                <a:spcPct val="120000"/>
              </a:lnSpc>
            </a:pPr>
            <a:r>
              <a:rPr lang="zh-CN" altLang="en-US" dirty="0"/>
              <a:t>降低云端</a:t>
            </a:r>
            <a:r>
              <a:rPr lang="en-US" altLang="zh-CN" dirty="0"/>
              <a:t>inference</a:t>
            </a:r>
            <a:r>
              <a:rPr lang="zh-CN" altLang="en-US" dirty="0"/>
              <a:t> 的成本，</a:t>
            </a:r>
            <a:r>
              <a:rPr lang="en-US" altLang="zh-CN" dirty="0"/>
              <a:t>GitHub</a:t>
            </a:r>
            <a:r>
              <a:rPr lang="zh-CN" altLang="en-US" dirty="0"/>
              <a:t> </a:t>
            </a:r>
            <a:r>
              <a:rPr lang="en-US" altLang="zh-CN" dirty="0" err="1"/>
              <a:t>CoPilot</a:t>
            </a:r>
            <a:r>
              <a:rPr lang="zh-CN" altLang="en-US" dirty="0"/>
              <a:t> 每用户补贴</a:t>
            </a:r>
            <a:r>
              <a:rPr lang="en-US" altLang="zh-CN" dirty="0"/>
              <a:t>$20/</a:t>
            </a:r>
            <a:r>
              <a:rPr lang="zh-CN" altLang="en-US" dirty="0"/>
              <a:t>月，本地</a:t>
            </a:r>
            <a:r>
              <a:rPr lang="en-US" altLang="zh-CN" dirty="0"/>
              <a:t>LLM</a:t>
            </a:r>
            <a:r>
              <a:rPr lang="zh-CN" altLang="en-US" dirty="0"/>
              <a:t>则无需</a:t>
            </a:r>
            <a:endParaRPr lang="en-US" altLang="zh-CN" dirty="0"/>
          </a:p>
          <a:p>
            <a:pPr>
              <a:lnSpc>
                <a:spcPct val="120000"/>
              </a:lnSpc>
            </a:pPr>
            <a:r>
              <a:rPr lang="zh-CN" altLang="en-US" dirty="0"/>
              <a:t>长期的高端的</a:t>
            </a:r>
            <a:r>
              <a:rPr lang="en-US" altLang="zh-CN" dirty="0"/>
              <a:t>2C</a:t>
            </a:r>
            <a:r>
              <a:rPr lang="zh-CN" altLang="en-US" dirty="0"/>
              <a:t>应用场景</a:t>
            </a:r>
            <a:endParaRPr lang="en-US" altLang="zh-CN" dirty="0"/>
          </a:p>
          <a:p>
            <a:pPr lvl="1">
              <a:lnSpc>
                <a:spcPct val="120000"/>
              </a:lnSpc>
            </a:pPr>
            <a:r>
              <a:rPr lang="zh-CN" altLang="en-US" dirty="0"/>
              <a:t>游戏本本身具备</a:t>
            </a:r>
            <a:r>
              <a:rPr lang="en-US" altLang="zh-CN" dirty="0"/>
              <a:t>GPU</a:t>
            </a:r>
            <a:r>
              <a:rPr lang="zh-CN" altLang="en-US" dirty="0"/>
              <a:t>能力，游戏本本身就可以增加</a:t>
            </a:r>
            <a:r>
              <a:rPr lang="en-US" altLang="zh-CN" dirty="0"/>
              <a:t>AI</a:t>
            </a:r>
            <a:r>
              <a:rPr lang="zh-CN" altLang="en-US" dirty="0"/>
              <a:t> </a:t>
            </a:r>
            <a:r>
              <a:rPr lang="en-US" altLang="zh-CN" dirty="0"/>
              <a:t>PC</a:t>
            </a:r>
            <a:r>
              <a:rPr lang="zh-CN" altLang="en-US" dirty="0"/>
              <a:t>能力，游戏也是</a:t>
            </a:r>
            <a:r>
              <a:rPr lang="en-US" altLang="zh-CN" dirty="0"/>
              <a:t>GAI</a:t>
            </a:r>
            <a:r>
              <a:rPr lang="zh-CN" altLang="en-US" dirty="0"/>
              <a:t>的核心场景</a:t>
            </a:r>
            <a:endParaRPr lang="en-US" altLang="zh-CN" dirty="0"/>
          </a:p>
          <a:p>
            <a:pPr lvl="1">
              <a:lnSpc>
                <a:spcPct val="120000"/>
              </a:lnSpc>
            </a:pPr>
            <a:r>
              <a:rPr lang="en-US" altLang="zh-CN" dirty="0"/>
              <a:t>Web</a:t>
            </a:r>
            <a:r>
              <a:rPr lang="zh-CN" altLang="en-US" dirty="0"/>
              <a:t>浏览器可以支持本地</a:t>
            </a:r>
            <a:r>
              <a:rPr lang="en-US" altLang="zh-CN" dirty="0"/>
              <a:t>LLM</a:t>
            </a:r>
            <a:r>
              <a:rPr lang="zh-CN" altLang="en-US" dirty="0"/>
              <a:t>的接口，云端业务也可以利用本地算力</a:t>
            </a:r>
            <a:endParaRPr lang="en-US" altLang="zh-CN" dirty="0"/>
          </a:p>
          <a:p>
            <a:pPr lvl="1">
              <a:lnSpc>
                <a:spcPct val="120000"/>
              </a:lnSpc>
            </a:pPr>
            <a:r>
              <a:rPr lang="zh-CN" altLang="en-US" dirty="0"/>
              <a:t>高端的</a:t>
            </a:r>
            <a:r>
              <a:rPr lang="en-US" altLang="zh-CN" dirty="0"/>
              <a:t>AI</a:t>
            </a:r>
            <a:r>
              <a:rPr lang="zh-CN" altLang="en-US" dirty="0"/>
              <a:t> </a:t>
            </a:r>
            <a:r>
              <a:rPr lang="en-US" altLang="zh-CN" dirty="0"/>
              <a:t>PC</a:t>
            </a:r>
            <a:r>
              <a:rPr lang="zh-CN" altLang="en-US" dirty="0"/>
              <a:t>可以提供对</a:t>
            </a:r>
            <a:r>
              <a:rPr lang="en-US" altLang="zh-CN" dirty="0"/>
              <a:t>XR</a:t>
            </a:r>
            <a:r>
              <a:rPr lang="zh-CN" altLang="en-US" dirty="0"/>
              <a:t>头盔的</a:t>
            </a:r>
            <a:r>
              <a:rPr lang="en-US" altLang="zh-CN" dirty="0"/>
              <a:t>streaming</a:t>
            </a:r>
            <a:r>
              <a:rPr lang="zh-CN" altLang="en-US" dirty="0"/>
              <a:t>能力，可以降低</a:t>
            </a:r>
            <a:r>
              <a:rPr lang="en-US" altLang="zh-CN" dirty="0"/>
              <a:t>XR</a:t>
            </a:r>
            <a:r>
              <a:rPr lang="zh-CN" altLang="en-US" dirty="0"/>
              <a:t>业务的成本</a:t>
            </a:r>
            <a:endParaRPr lang="en-US" altLang="zh-CN" dirty="0"/>
          </a:p>
        </p:txBody>
      </p:sp>
    </p:spTree>
    <p:extLst>
      <p:ext uri="{BB962C8B-B14F-4D97-AF65-F5344CB8AC3E}">
        <p14:creationId xmlns:p14="http://schemas.microsoft.com/office/powerpoint/2010/main" val="320553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14B63-BDB9-CC67-E77A-548B08209B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F57FA-4A91-D1E7-7F37-9888A40F9327}"/>
              </a:ext>
            </a:extLst>
          </p:cNvPr>
          <p:cNvSpPr>
            <a:spLocks noGrp="1"/>
          </p:cNvSpPr>
          <p:nvPr>
            <p:ph type="title"/>
          </p:nvPr>
        </p:nvSpPr>
        <p:spPr/>
        <p:txBody>
          <a:bodyPr/>
          <a:lstStyle/>
          <a:p>
            <a:r>
              <a:rPr lang="en-US" dirty="0"/>
              <a:t>Office</a:t>
            </a:r>
            <a:r>
              <a:rPr lang="zh-CN" altLang="en-US" dirty="0"/>
              <a:t> </a:t>
            </a:r>
            <a:r>
              <a:rPr lang="en-US" altLang="zh-CN" dirty="0"/>
              <a:t>365</a:t>
            </a:r>
            <a:r>
              <a:rPr lang="zh-CN" altLang="en-US" dirty="0"/>
              <a:t> </a:t>
            </a:r>
            <a:r>
              <a:rPr lang="en-US" altLang="zh-CN" dirty="0" err="1"/>
              <a:t>CoPilot</a:t>
            </a:r>
            <a:r>
              <a:rPr lang="zh-CN" altLang="en-US" dirty="0"/>
              <a:t> 架构</a:t>
            </a:r>
            <a:endParaRPr lang="en-US" dirty="0"/>
          </a:p>
        </p:txBody>
      </p:sp>
      <p:pic>
        <p:nvPicPr>
          <p:cNvPr id="1026" name="Picture 2" descr="Microsoft Copilot for Microsoft 365 overview | Microsoft Learn">
            <a:extLst>
              <a:ext uri="{FF2B5EF4-FFF2-40B4-BE49-F238E27FC236}">
                <a16:creationId xmlns:a16="http://schemas.microsoft.com/office/drawing/2014/main" id="{0792A26A-D604-8801-D0BC-706E19F7D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2" y="1828800"/>
            <a:ext cx="7953826" cy="447402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D71BBE74-D4D3-4301-5614-7051E5CEA84D}"/>
              </a:ext>
            </a:extLst>
          </p:cNvPr>
          <p:cNvGrpSpPr/>
          <p:nvPr/>
        </p:nvGrpSpPr>
        <p:grpSpPr>
          <a:xfrm>
            <a:off x="8041814" y="3194784"/>
            <a:ext cx="3565074" cy="3108043"/>
            <a:chOff x="8253183" y="3194785"/>
            <a:chExt cx="3565074" cy="3108043"/>
          </a:xfrm>
        </p:grpSpPr>
        <p:grpSp>
          <p:nvGrpSpPr>
            <p:cNvPr id="18" name="Group 17">
              <a:extLst>
                <a:ext uri="{FF2B5EF4-FFF2-40B4-BE49-F238E27FC236}">
                  <a16:creationId xmlns:a16="http://schemas.microsoft.com/office/drawing/2014/main" id="{7CDCC762-CB3E-5117-C9BB-0C566A2785E6}"/>
                </a:ext>
              </a:extLst>
            </p:cNvPr>
            <p:cNvGrpSpPr/>
            <p:nvPr/>
          </p:nvGrpSpPr>
          <p:grpSpPr>
            <a:xfrm>
              <a:off x="8253183" y="3194785"/>
              <a:ext cx="3565074" cy="3108043"/>
              <a:chOff x="8285840" y="2563414"/>
              <a:chExt cx="3565074" cy="4085382"/>
            </a:xfrm>
          </p:grpSpPr>
          <p:grpSp>
            <p:nvGrpSpPr>
              <p:cNvPr id="15" name="Group 14">
                <a:extLst>
                  <a:ext uri="{FF2B5EF4-FFF2-40B4-BE49-F238E27FC236}">
                    <a16:creationId xmlns:a16="http://schemas.microsoft.com/office/drawing/2014/main" id="{E9C36B1E-25B1-370C-5784-7142384A842E}"/>
                  </a:ext>
                </a:extLst>
              </p:cNvPr>
              <p:cNvGrpSpPr/>
              <p:nvPr/>
            </p:nvGrpSpPr>
            <p:grpSpPr>
              <a:xfrm>
                <a:off x="8285840" y="2563414"/>
                <a:ext cx="3565074" cy="4085382"/>
                <a:chOff x="8329383" y="2683157"/>
                <a:chExt cx="3565074" cy="4085382"/>
              </a:xfrm>
              <a:solidFill>
                <a:srgbClr val="00B0F0"/>
              </a:solidFill>
            </p:grpSpPr>
            <p:sp>
              <p:nvSpPr>
                <p:cNvPr id="3" name="Rectangle 2">
                  <a:extLst>
                    <a:ext uri="{FF2B5EF4-FFF2-40B4-BE49-F238E27FC236}">
                      <a16:creationId xmlns:a16="http://schemas.microsoft.com/office/drawing/2014/main" id="{9015B04F-8CE9-2A96-3887-4907C99DB4C2}"/>
                    </a:ext>
                  </a:extLst>
                </p:cNvPr>
                <p:cNvSpPr/>
                <p:nvPr/>
              </p:nvSpPr>
              <p:spPr>
                <a:xfrm>
                  <a:off x="9517742" y="3971583"/>
                  <a:ext cx="2376715" cy="46808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Agent/RAG</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Router</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4" name="Rectangle 3">
                  <a:extLst>
                    <a:ext uri="{FF2B5EF4-FFF2-40B4-BE49-F238E27FC236}">
                      <a16:creationId xmlns:a16="http://schemas.microsoft.com/office/drawing/2014/main" id="{A8F63637-1E3A-165A-9622-4069D3096F23}"/>
                    </a:ext>
                  </a:extLst>
                </p:cNvPr>
                <p:cNvSpPr/>
                <p:nvPr/>
              </p:nvSpPr>
              <p:spPr>
                <a:xfrm>
                  <a:off x="9517742" y="2683157"/>
                  <a:ext cx="1081315" cy="9725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ChatGPT</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5" name="Rectangle 4">
                  <a:extLst>
                    <a:ext uri="{FF2B5EF4-FFF2-40B4-BE49-F238E27FC236}">
                      <a16:creationId xmlns:a16="http://schemas.microsoft.com/office/drawing/2014/main" id="{BE57457D-C24B-4BD3-FEFB-572162C2CB35}"/>
                    </a:ext>
                  </a:extLst>
                </p:cNvPr>
                <p:cNvSpPr/>
                <p:nvPr/>
              </p:nvSpPr>
              <p:spPr>
                <a:xfrm>
                  <a:off x="10813142" y="2683157"/>
                  <a:ext cx="1081315" cy="9725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Bing</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Knowledge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Graph</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6" name="Rectangle 5">
                  <a:extLst>
                    <a:ext uri="{FF2B5EF4-FFF2-40B4-BE49-F238E27FC236}">
                      <a16:creationId xmlns:a16="http://schemas.microsoft.com/office/drawing/2014/main" id="{BC396DC2-F531-1292-300B-9CAD97D392C3}"/>
                    </a:ext>
                  </a:extLst>
                </p:cNvPr>
                <p:cNvSpPr/>
                <p:nvPr/>
              </p:nvSpPr>
              <p:spPr>
                <a:xfrm>
                  <a:off x="9517743" y="4722660"/>
                  <a:ext cx="1081315" cy="46808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Local</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LLM</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Model</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8" name="Rectangle 7">
                  <a:extLst>
                    <a:ext uri="{FF2B5EF4-FFF2-40B4-BE49-F238E27FC236}">
                      <a16:creationId xmlns:a16="http://schemas.microsoft.com/office/drawing/2014/main" id="{51BE38E4-F175-F78A-F7C8-3B8B31417676}"/>
                    </a:ext>
                  </a:extLst>
                </p:cNvPr>
                <p:cNvSpPr/>
                <p:nvPr/>
              </p:nvSpPr>
              <p:spPr>
                <a:xfrm>
                  <a:off x="9517742" y="5236028"/>
                  <a:ext cx="1081315" cy="46808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ONNX</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0" name="Rectangle 9">
                  <a:extLst>
                    <a:ext uri="{FF2B5EF4-FFF2-40B4-BE49-F238E27FC236}">
                      <a16:creationId xmlns:a16="http://schemas.microsoft.com/office/drawing/2014/main" id="{733BCBEA-BA66-724E-9BCF-3D0F9165FF86}"/>
                    </a:ext>
                  </a:extLst>
                </p:cNvPr>
                <p:cNvSpPr/>
                <p:nvPr/>
              </p:nvSpPr>
              <p:spPr>
                <a:xfrm>
                  <a:off x="10813142" y="5241809"/>
                  <a:ext cx="1081315" cy="46808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Local</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Vector</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DB</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1" name="Rectangle 10">
                  <a:extLst>
                    <a:ext uri="{FF2B5EF4-FFF2-40B4-BE49-F238E27FC236}">
                      <a16:creationId xmlns:a16="http://schemas.microsoft.com/office/drawing/2014/main" id="{301A9609-B32E-DFCA-E242-0BC14F0D3AAD}"/>
                    </a:ext>
                  </a:extLst>
                </p:cNvPr>
                <p:cNvSpPr/>
                <p:nvPr/>
              </p:nvSpPr>
              <p:spPr>
                <a:xfrm>
                  <a:off x="10813141" y="4722660"/>
                  <a:ext cx="1081315" cy="46808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Private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Knowledge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3" name="Rectangle 12">
                  <a:extLst>
                    <a:ext uri="{FF2B5EF4-FFF2-40B4-BE49-F238E27FC236}">
                      <a16:creationId xmlns:a16="http://schemas.microsoft.com/office/drawing/2014/main" id="{D063BB1C-3A71-079C-5CA9-0FC6BB993EED}"/>
                    </a:ext>
                  </a:extLst>
                </p:cNvPr>
                <p:cNvSpPr/>
                <p:nvPr/>
              </p:nvSpPr>
              <p:spPr>
                <a:xfrm>
                  <a:off x="8329383" y="2683157"/>
                  <a:ext cx="974274" cy="408538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Windows</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CoPilot</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sp>
            <p:nvSpPr>
              <p:cNvPr id="16" name="Rectangle 15">
                <a:extLst>
                  <a:ext uri="{FF2B5EF4-FFF2-40B4-BE49-F238E27FC236}">
                    <a16:creationId xmlns:a16="http://schemas.microsoft.com/office/drawing/2014/main" id="{3E8092B3-E7A4-A1E7-F382-78A277E1061E}"/>
                  </a:ext>
                </a:extLst>
              </p:cNvPr>
              <p:cNvSpPr/>
              <p:nvPr/>
            </p:nvSpPr>
            <p:spPr>
              <a:xfrm>
                <a:off x="9474199" y="5661936"/>
                <a:ext cx="2376714" cy="46808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Windows</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7" name="Rectangle 16">
                <a:extLst>
                  <a:ext uri="{FF2B5EF4-FFF2-40B4-BE49-F238E27FC236}">
                    <a16:creationId xmlns:a16="http://schemas.microsoft.com/office/drawing/2014/main" id="{336AB2A3-9956-2019-E446-83792CE8B513}"/>
                  </a:ext>
                </a:extLst>
              </p:cNvPr>
              <p:cNvSpPr/>
              <p:nvPr/>
            </p:nvSpPr>
            <p:spPr>
              <a:xfrm>
                <a:off x="9474199" y="6180709"/>
                <a:ext cx="2376714" cy="46808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CPU+NPU</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cxnSp>
          <p:nvCxnSpPr>
            <p:cNvPr id="20" name="Straight Arrow Connector 19">
              <a:extLst>
                <a:ext uri="{FF2B5EF4-FFF2-40B4-BE49-F238E27FC236}">
                  <a16:creationId xmlns:a16="http://schemas.microsoft.com/office/drawing/2014/main" id="{79CC7DC4-F18B-FFD2-E1C5-65C1A864D499}"/>
                </a:ext>
              </a:extLst>
            </p:cNvPr>
            <p:cNvCxnSpPr>
              <a:stCxn id="4" idx="2"/>
            </p:cNvCxnSpPr>
            <p:nvPr/>
          </p:nvCxnSpPr>
          <p:spPr>
            <a:xfrm flipH="1">
              <a:off x="9982199" y="3934690"/>
              <a:ext cx="1" cy="227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D867EAD-4B49-7DAF-E949-B053F28E9F0B}"/>
                </a:ext>
              </a:extLst>
            </p:cNvPr>
            <p:cNvCxnSpPr/>
            <p:nvPr/>
          </p:nvCxnSpPr>
          <p:spPr>
            <a:xfrm flipH="1">
              <a:off x="11277598" y="3908195"/>
              <a:ext cx="1" cy="227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2988BD-A5DA-2ABF-5D6B-7D92C8F31261}"/>
                </a:ext>
              </a:extLst>
            </p:cNvPr>
            <p:cNvCxnSpPr/>
            <p:nvPr/>
          </p:nvCxnSpPr>
          <p:spPr>
            <a:xfrm flipH="1">
              <a:off x="9982198" y="4520493"/>
              <a:ext cx="1" cy="227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895F7-F260-423D-ECE0-F410897FCF31}"/>
                </a:ext>
              </a:extLst>
            </p:cNvPr>
            <p:cNvCxnSpPr/>
            <p:nvPr/>
          </p:nvCxnSpPr>
          <p:spPr>
            <a:xfrm flipH="1">
              <a:off x="11277598" y="4516374"/>
              <a:ext cx="1" cy="227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Content Placeholder 2">
            <a:extLst>
              <a:ext uri="{FF2B5EF4-FFF2-40B4-BE49-F238E27FC236}">
                <a16:creationId xmlns:a16="http://schemas.microsoft.com/office/drawing/2014/main" id="{AD3C44E1-3AD6-0492-1042-F48D3F7E9DC1}"/>
              </a:ext>
            </a:extLst>
          </p:cNvPr>
          <p:cNvSpPr>
            <a:spLocks noGrp="1"/>
          </p:cNvSpPr>
          <p:nvPr>
            <p:ph idx="1"/>
          </p:nvPr>
        </p:nvSpPr>
        <p:spPr>
          <a:xfrm>
            <a:off x="6825817" y="1589198"/>
            <a:ext cx="5219693" cy="1325564"/>
          </a:xfrm>
        </p:spPr>
        <p:txBody>
          <a:bodyPr>
            <a:normAutofit/>
          </a:bodyPr>
          <a:lstStyle/>
          <a:p>
            <a:pPr marL="0" indent="0">
              <a:lnSpc>
                <a:spcPct val="120000"/>
              </a:lnSpc>
              <a:buNone/>
            </a:pPr>
            <a:r>
              <a:rPr lang="en-US" altLang="zh-CN" sz="1100" b="1" dirty="0"/>
              <a:t>Office</a:t>
            </a:r>
            <a:r>
              <a:rPr lang="zh-CN" altLang="en-US" sz="1100" b="1" dirty="0"/>
              <a:t> </a:t>
            </a:r>
            <a:r>
              <a:rPr lang="en-US" altLang="zh-CN" sz="1100" b="1" dirty="0"/>
              <a:t>365</a:t>
            </a:r>
            <a:r>
              <a:rPr lang="zh-CN" altLang="en-US" sz="1100" b="1" dirty="0"/>
              <a:t> </a:t>
            </a:r>
            <a:r>
              <a:rPr lang="en-US" altLang="zh-CN" sz="1100" b="1" dirty="0" err="1"/>
              <a:t>CoPilot</a:t>
            </a:r>
            <a:r>
              <a:rPr lang="zh-CN" altLang="en-US" sz="1100" b="1" dirty="0"/>
              <a:t> </a:t>
            </a:r>
            <a:r>
              <a:rPr lang="en-US" altLang="zh-CN" sz="1100" b="1" dirty="0"/>
              <a:t>LLM+RAG</a:t>
            </a:r>
            <a:r>
              <a:rPr lang="zh-CN" altLang="en-US" sz="1100" b="1" dirty="0"/>
              <a:t>架构</a:t>
            </a:r>
            <a:endParaRPr lang="en-US" sz="1100" b="1" dirty="0"/>
          </a:p>
          <a:p>
            <a:pPr marL="117475" indent="-117475">
              <a:lnSpc>
                <a:spcPct val="120000"/>
              </a:lnSpc>
            </a:pPr>
            <a:r>
              <a:rPr lang="zh-CN" altLang="en-US" sz="1100" dirty="0"/>
              <a:t>目前完全基于云端的</a:t>
            </a:r>
            <a:r>
              <a:rPr lang="en-US" altLang="zh-CN" sz="1100" dirty="0"/>
              <a:t>LLM</a:t>
            </a:r>
            <a:r>
              <a:rPr lang="zh-CN" altLang="en-US" sz="1100" dirty="0"/>
              <a:t>，还需要和</a:t>
            </a:r>
            <a:r>
              <a:rPr lang="en-US" altLang="zh-CN" sz="1100" dirty="0"/>
              <a:t>Bing</a:t>
            </a:r>
            <a:r>
              <a:rPr lang="zh-CN" altLang="en-US" sz="1100" dirty="0"/>
              <a:t>等搜索数据结合</a:t>
            </a:r>
            <a:endParaRPr lang="en-US" altLang="zh-CN" sz="1100" dirty="0"/>
          </a:p>
          <a:p>
            <a:pPr marL="117475" indent="-117475">
              <a:lnSpc>
                <a:spcPct val="120000"/>
              </a:lnSpc>
            </a:pPr>
            <a:r>
              <a:rPr lang="en-US" altLang="zh-CN" sz="1100" dirty="0"/>
              <a:t>RAG</a:t>
            </a:r>
            <a:r>
              <a:rPr lang="zh-CN" altLang="en-US" sz="1100" dirty="0"/>
              <a:t>需要做多轮的数据查询和会话优化，本地算力和云端算力需要协作</a:t>
            </a:r>
            <a:endParaRPr lang="en-US" altLang="zh-CN" sz="1100" dirty="0"/>
          </a:p>
          <a:p>
            <a:pPr marL="117475" indent="-117475">
              <a:lnSpc>
                <a:spcPct val="120000"/>
              </a:lnSpc>
            </a:pPr>
            <a:r>
              <a:rPr lang="zh-CN" altLang="en-US" sz="1100" dirty="0"/>
              <a:t>本地</a:t>
            </a:r>
            <a:r>
              <a:rPr lang="en-US" altLang="zh-CN" sz="1100" dirty="0"/>
              <a:t>LLM</a:t>
            </a:r>
            <a:r>
              <a:rPr lang="zh-CN" altLang="en-US" sz="1100" dirty="0"/>
              <a:t>和</a:t>
            </a:r>
            <a:r>
              <a:rPr lang="en-US" altLang="zh-CN" sz="1100" dirty="0"/>
              <a:t>RAG</a:t>
            </a:r>
            <a:r>
              <a:rPr lang="zh-CN" altLang="en-US" sz="1100" dirty="0"/>
              <a:t>使用用户私有数据保护隐私，本地的</a:t>
            </a:r>
            <a:r>
              <a:rPr lang="en-US" altLang="zh-CN" sz="1100" dirty="0"/>
              <a:t>LLM</a:t>
            </a:r>
            <a:r>
              <a:rPr lang="zh-CN" altLang="en-US" sz="1100" dirty="0"/>
              <a:t>和</a:t>
            </a:r>
            <a:r>
              <a:rPr lang="en-US" altLang="zh-CN" sz="1100" dirty="0"/>
              <a:t>RAG</a:t>
            </a:r>
            <a:r>
              <a:rPr lang="zh-CN" altLang="en-US" sz="1100" dirty="0"/>
              <a:t>技术还不</a:t>
            </a:r>
            <a:r>
              <a:rPr lang="en-US" altLang="zh-CN" sz="1100" dirty="0"/>
              <a:t>Ready</a:t>
            </a:r>
          </a:p>
        </p:txBody>
      </p:sp>
    </p:spTree>
    <p:extLst>
      <p:ext uri="{BB962C8B-B14F-4D97-AF65-F5344CB8AC3E}">
        <p14:creationId xmlns:p14="http://schemas.microsoft.com/office/powerpoint/2010/main" val="1765577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9C5E5-B872-1D31-8793-84E20C8B364C}"/>
              </a:ext>
            </a:extLst>
          </p:cNvPr>
          <p:cNvSpPr>
            <a:spLocks noGrp="1"/>
          </p:cNvSpPr>
          <p:nvPr>
            <p:ph type="title"/>
          </p:nvPr>
        </p:nvSpPr>
        <p:spPr/>
        <p:txBody>
          <a:bodyPr>
            <a:normAutofit/>
          </a:bodyPr>
          <a:lstStyle/>
          <a:p>
            <a:r>
              <a:rPr lang="en-US" sz="2400" dirty="0"/>
              <a:t>On-Device</a:t>
            </a:r>
            <a:r>
              <a:rPr lang="zh-CN" altLang="en-US" sz="2400" dirty="0"/>
              <a:t> </a:t>
            </a:r>
            <a:r>
              <a:rPr lang="en-US" altLang="zh-CN" sz="2400" dirty="0"/>
              <a:t>GAI</a:t>
            </a:r>
            <a:r>
              <a:rPr lang="zh-CN" altLang="en-US" sz="2400" dirty="0"/>
              <a:t>的样例</a:t>
            </a:r>
            <a:endParaRPr lang="en-US" sz="2400" dirty="0"/>
          </a:p>
        </p:txBody>
      </p:sp>
      <p:pic>
        <p:nvPicPr>
          <p:cNvPr id="4104" name="Picture 8" descr="Rewind">
            <a:extLst>
              <a:ext uri="{FF2B5EF4-FFF2-40B4-BE49-F238E27FC236}">
                <a16:creationId xmlns:a16="http://schemas.microsoft.com/office/drawing/2014/main" id="{C63ED7A4-B4E7-D81A-A588-A57FD3A0C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590" y="3811454"/>
            <a:ext cx="5040086" cy="26460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7442770D-35BD-5FC7-27AC-7F0F1375AF15}"/>
              </a:ext>
            </a:extLst>
          </p:cNvPr>
          <p:cNvPicPr>
            <a:picLocks noChangeAspect="1"/>
          </p:cNvPicPr>
          <p:nvPr/>
        </p:nvPicPr>
        <p:blipFill>
          <a:blip r:embed="rId3"/>
          <a:stretch>
            <a:fillRect/>
          </a:stretch>
        </p:blipFill>
        <p:spPr>
          <a:xfrm>
            <a:off x="700751" y="3557313"/>
            <a:ext cx="4262605" cy="3154328"/>
          </a:xfrm>
          <a:prstGeom prst="rect">
            <a:avLst/>
          </a:prstGeom>
        </p:spPr>
      </p:pic>
      <p:pic>
        <p:nvPicPr>
          <p:cNvPr id="6" name="Picture 5">
            <a:extLst>
              <a:ext uri="{FF2B5EF4-FFF2-40B4-BE49-F238E27FC236}">
                <a16:creationId xmlns:a16="http://schemas.microsoft.com/office/drawing/2014/main" id="{626727E9-6748-EB80-CDF0-068380EC5D0E}"/>
              </a:ext>
            </a:extLst>
          </p:cNvPr>
          <p:cNvPicPr>
            <a:picLocks noChangeAspect="1"/>
          </p:cNvPicPr>
          <p:nvPr/>
        </p:nvPicPr>
        <p:blipFill>
          <a:blip r:embed="rId4"/>
          <a:stretch>
            <a:fillRect/>
          </a:stretch>
        </p:blipFill>
        <p:spPr>
          <a:xfrm>
            <a:off x="700751" y="3557313"/>
            <a:ext cx="4408936" cy="348343"/>
          </a:xfrm>
          <a:prstGeom prst="rect">
            <a:avLst/>
          </a:prstGeom>
        </p:spPr>
      </p:pic>
      <p:sp>
        <p:nvSpPr>
          <p:cNvPr id="9" name="Content Placeholder 2">
            <a:extLst>
              <a:ext uri="{FF2B5EF4-FFF2-40B4-BE49-F238E27FC236}">
                <a16:creationId xmlns:a16="http://schemas.microsoft.com/office/drawing/2014/main" id="{F8CEF935-84BE-EFA6-A3C4-F491557F7324}"/>
              </a:ext>
            </a:extLst>
          </p:cNvPr>
          <p:cNvSpPr>
            <a:spLocks noGrp="1"/>
          </p:cNvSpPr>
          <p:nvPr>
            <p:ph idx="1"/>
          </p:nvPr>
        </p:nvSpPr>
        <p:spPr>
          <a:xfrm>
            <a:off x="554419" y="1471650"/>
            <a:ext cx="4441951" cy="2339804"/>
          </a:xfrm>
        </p:spPr>
        <p:txBody>
          <a:bodyPr>
            <a:normAutofit fontScale="55000" lnSpcReduction="20000"/>
          </a:bodyPr>
          <a:lstStyle/>
          <a:p>
            <a:pPr marL="0" indent="0">
              <a:lnSpc>
                <a:spcPct val="120000"/>
              </a:lnSpc>
              <a:buNone/>
            </a:pPr>
            <a:r>
              <a:rPr lang="en-US" dirty="0" err="1"/>
              <a:t>Pieces</a:t>
            </a:r>
            <a:r>
              <a:rPr lang="en-US" altLang="zh-CN" dirty="0" err="1"/>
              <a:t>.App</a:t>
            </a:r>
            <a:r>
              <a:rPr lang="zh-CN" altLang="en-US" dirty="0"/>
              <a:t> </a:t>
            </a:r>
            <a:r>
              <a:rPr lang="en-US" altLang="zh-CN" dirty="0"/>
              <a:t>–</a:t>
            </a:r>
            <a:r>
              <a:rPr lang="zh-CN" altLang="en-US" dirty="0"/>
              <a:t> 运行在本地的代码开发</a:t>
            </a:r>
            <a:r>
              <a:rPr lang="en-US" altLang="zh-CN" dirty="0" err="1"/>
              <a:t>CoPilot</a:t>
            </a:r>
            <a:endParaRPr lang="en-US" dirty="0"/>
          </a:p>
          <a:p>
            <a:pPr>
              <a:lnSpc>
                <a:spcPct val="120000"/>
              </a:lnSpc>
            </a:pPr>
            <a:r>
              <a:rPr lang="en-US" dirty="0" err="1"/>
              <a:t>用户可以选择本地或者云端的LLM</a:t>
            </a:r>
            <a:endParaRPr lang="en-US" dirty="0"/>
          </a:p>
          <a:p>
            <a:pPr>
              <a:lnSpc>
                <a:spcPct val="120000"/>
              </a:lnSpc>
            </a:pPr>
            <a:r>
              <a:rPr lang="en-US" dirty="0"/>
              <a:t>提供本地版本基于LLaMa</a:t>
            </a:r>
            <a:r>
              <a:rPr lang="en-US" altLang="zh-CN" dirty="0"/>
              <a:t>2</a:t>
            </a:r>
            <a:r>
              <a:rPr lang="zh-CN" altLang="en-US" dirty="0"/>
              <a:t> </a:t>
            </a:r>
            <a:r>
              <a:rPr lang="en-US" altLang="zh-CN" dirty="0"/>
              <a:t>7B</a:t>
            </a:r>
            <a:r>
              <a:rPr lang="zh-CN" altLang="en-US" dirty="0"/>
              <a:t>，</a:t>
            </a:r>
            <a:r>
              <a:rPr lang="en-US" altLang="zh-CN" dirty="0"/>
              <a:t>Mistral</a:t>
            </a:r>
            <a:r>
              <a:rPr lang="zh-CN" altLang="en-US" dirty="0"/>
              <a:t> </a:t>
            </a:r>
            <a:r>
              <a:rPr lang="en-US" altLang="zh-CN" dirty="0"/>
              <a:t>7B</a:t>
            </a:r>
            <a:r>
              <a:rPr lang="zh-CN" altLang="en-US" dirty="0"/>
              <a:t>，</a:t>
            </a:r>
            <a:r>
              <a:rPr lang="en-US" altLang="zh-CN" dirty="0" err="1"/>
              <a:t>CodeLlama</a:t>
            </a:r>
            <a:r>
              <a:rPr lang="zh-CN" altLang="en-US" dirty="0"/>
              <a:t>，</a:t>
            </a:r>
            <a:r>
              <a:rPr lang="en-US" altLang="zh-CN" dirty="0" err="1"/>
              <a:t>TinyLlama</a:t>
            </a:r>
            <a:r>
              <a:rPr lang="zh-CN" altLang="en-US" dirty="0"/>
              <a:t>并经过本地运行优化的代码生成模型</a:t>
            </a:r>
            <a:endParaRPr lang="en-US" altLang="zh-CN" dirty="0"/>
          </a:p>
          <a:p>
            <a:pPr>
              <a:lnSpc>
                <a:spcPct val="120000"/>
              </a:lnSpc>
            </a:pPr>
            <a:r>
              <a:rPr lang="zh-CN" altLang="en-US" dirty="0"/>
              <a:t>提供和主流</a:t>
            </a:r>
            <a:r>
              <a:rPr lang="en-US" altLang="zh-CN" dirty="0"/>
              <a:t>IDE</a:t>
            </a:r>
            <a:r>
              <a:rPr lang="zh-CN" altLang="en-US" dirty="0"/>
              <a:t>、浏览器、协同工具的集成（</a:t>
            </a:r>
            <a:r>
              <a:rPr lang="en-US" altLang="zh-CN" dirty="0" err="1"/>
              <a:t>VSCode</a:t>
            </a:r>
            <a:r>
              <a:rPr lang="zh-CN" altLang="en-US" dirty="0"/>
              <a:t>，</a:t>
            </a:r>
            <a:r>
              <a:rPr lang="en-US" altLang="zh-CN" dirty="0" err="1"/>
              <a:t>JetBrain</a:t>
            </a:r>
            <a:r>
              <a:rPr lang="zh-CN" altLang="en-US" dirty="0"/>
              <a:t>，</a:t>
            </a:r>
            <a:r>
              <a:rPr lang="en-US" altLang="zh-CN" dirty="0"/>
              <a:t>Chrome</a:t>
            </a:r>
            <a:r>
              <a:rPr lang="zh-CN" altLang="en-US" dirty="0"/>
              <a:t>，</a:t>
            </a:r>
            <a:r>
              <a:rPr lang="en-US" altLang="zh-CN" dirty="0"/>
              <a:t>Edge</a:t>
            </a:r>
            <a:r>
              <a:rPr lang="zh-CN" altLang="en-US" dirty="0"/>
              <a:t>，</a:t>
            </a:r>
            <a:r>
              <a:rPr lang="en-US" altLang="zh-CN" dirty="0"/>
              <a:t>Teams</a:t>
            </a:r>
            <a:r>
              <a:rPr lang="zh-CN" altLang="en-US" dirty="0"/>
              <a:t>）</a:t>
            </a:r>
            <a:endParaRPr lang="en-US" altLang="zh-CN" dirty="0"/>
          </a:p>
          <a:p>
            <a:pPr>
              <a:lnSpc>
                <a:spcPct val="120000"/>
              </a:lnSpc>
            </a:pPr>
            <a:r>
              <a:rPr lang="zh-CN" altLang="en-US" dirty="0"/>
              <a:t>提供</a:t>
            </a:r>
            <a:r>
              <a:rPr lang="en-US" altLang="zh-CN" dirty="0"/>
              <a:t>code</a:t>
            </a:r>
            <a:r>
              <a:rPr lang="zh-CN" altLang="en-US" dirty="0"/>
              <a:t> </a:t>
            </a:r>
            <a:r>
              <a:rPr lang="en-US" altLang="zh-CN" dirty="0"/>
              <a:t>copilot</a:t>
            </a:r>
            <a:r>
              <a:rPr lang="zh-CN" altLang="en-US" dirty="0"/>
              <a:t>能力</a:t>
            </a:r>
            <a:endParaRPr lang="en-US" dirty="0"/>
          </a:p>
        </p:txBody>
      </p:sp>
      <p:sp>
        <p:nvSpPr>
          <p:cNvPr id="10" name="Content Placeholder 2">
            <a:extLst>
              <a:ext uri="{FF2B5EF4-FFF2-40B4-BE49-F238E27FC236}">
                <a16:creationId xmlns:a16="http://schemas.microsoft.com/office/drawing/2014/main" id="{4EEF7A84-87B3-0292-8FA5-3E55675E8D16}"/>
              </a:ext>
            </a:extLst>
          </p:cNvPr>
          <p:cNvSpPr txBox="1">
            <a:spLocks/>
          </p:cNvSpPr>
          <p:nvPr/>
        </p:nvSpPr>
        <p:spPr>
          <a:xfrm>
            <a:off x="6313714" y="1471649"/>
            <a:ext cx="4408936" cy="1879649"/>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Avenir Light" panose="020B0402020203020204" pitchFamily="34" charset="77"/>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Rewind</a:t>
            </a:r>
            <a:r>
              <a:rPr kumimoji="0" lang="zh-CN" alt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基于个人数据的</a:t>
            </a:r>
            <a:r>
              <a:rPr kumimoji="0" lang="en-US" altLang="zh-CN"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AI</a:t>
            </a:r>
            <a:r>
              <a:rPr kumimoji="0" lang="zh-CN" alt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助手</a:t>
            </a:r>
            <a:endParaRPr kumimoji="0" 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Avenir Light" panose="020B0402020203020204" pitchFamily="34" charset="77"/>
                <a:ea typeface="Microsoft YaHei UI Light" panose="020B0502040204020203" pitchFamily="34" charset="-122"/>
                <a:cs typeface="+mn-cs"/>
              </a:rPr>
              <a:t>和MacOS深度集成</a:t>
            </a:r>
            <a:r>
              <a:rPr kumimoji="0" lang="zh-CN" alt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，可以获取大部分</a:t>
            </a:r>
            <a:r>
              <a:rPr kumimoji="0" lang="en-US" altLang="zh-CN"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App</a:t>
            </a:r>
            <a:r>
              <a:rPr kumimoji="0" lang="zh-CN" alt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的运行数据，包括邮件，浏览器，影视频通话</a:t>
            </a:r>
            <a:endParaRPr kumimoji="0" 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Avenir Light" panose="020B0402020203020204" pitchFamily="34" charset="77"/>
                <a:ea typeface="Microsoft YaHei UI Light" panose="020B0502040204020203" pitchFamily="34" charset="-122"/>
                <a:cs typeface="+mn-cs"/>
              </a:rPr>
              <a:t>通过高效压缩算法来保存用户的数据</a:t>
            </a:r>
            <a:r>
              <a:rPr kumimoji="0" lang="zh-CN" alt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，包括音视频</a:t>
            </a:r>
            <a:endParaRPr kumimoji="0" 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提供对个人数据的精准搜索和分析</a:t>
            </a:r>
            <a:endParaRPr kumimoji="0" lang="en-US" altLang="zh-CN"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Avenir Light" panose="020B0402020203020204" pitchFamily="34" charset="77"/>
                <a:ea typeface="Microsoft YaHei UI Light" panose="020B0502040204020203" pitchFamily="34" charset="-122"/>
                <a:cs typeface="+mn-cs"/>
              </a:rPr>
              <a:t>主要应用场景</a:t>
            </a:r>
            <a:r>
              <a:rPr kumimoji="0" lang="zh-CN" alt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：高管、营销、代码开发、健忘症</a:t>
            </a:r>
            <a:endParaRPr kumimoji="0" lang="en-US" sz="2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p:txBody>
      </p:sp>
      <p:sp>
        <p:nvSpPr>
          <p:cNvPr id="11" name="TextBox 10">
            <a:extLst>
              <a:ext uri="{FF2B5EF4-FFF2-40B4-BE49-F238E27FC236}">
                <a16:creationId xmlns:a16="http://schemas.microsoft.com/office/drawing/2014/main" id="{050F8B32-5516-FC8A-A490-0F8399612B34}"/>
              </a:ext>
            </a:extLst>
          </p:cNvPr>
          <p:cNvSpPr txBox="1"/>
          <p:nvPr/>
        </p:nvSpPr>
        <p:spPr>
          <a:xfrm>
            <a:off x="7767145" y="321616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87991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91985-4836-57EC-1801-0D7146B66011}"/>
              </a:ext>
            </a:extLst>
          </p:cNvPr>
          <p:cNvSpPr>
            <a:spLocks noGrp="1"/>
          </p:cNvSpPr>
          <p:nvPr>
            <p:ph type="title"/>
          </p:nvPr>
        </p:nvSpPr>
        <p:spPr/>
        <p:txBody>
          <a:bodyPr>
            <a:normAutofit/>
          </a:bodyPr>
          <a:lstStyle/>
          <a:p>
            <a:r>
              <a:rPr lang="en-US" sz="2000" dirty="0"/>
              <a:t>AI</a:t>
            </a:r>
            <a:r>
              <a:rPr lang="zh-CN" altLang="en-US" sz="2000" dirty="0"/>
              <a:t> </a:t>
            </a:r>
            <a:r>
              <a:rPr lang="en-US" altLang="zh-CN" sz="2000" dirty="0"/>
              <a:t>PC</a:t>
            </a:r>
            <a:r>
              <a:rPr lang="zh-CN" altLang="en-US" sz="2000" dirty="0"/>
              <a:t> 芯片：</a:t>
            </a:r>
            <a:r>
              <a:rPr lang="en-US" altLang="zh-CN" sz="2000" dirty="0"/>
              <a:t>LLM</a:t>
            </a:r>
            <a:r>
              <a:rPr lang="zh-CN" altLang="en-US" sz="2000" dirty="0"/>
              <a:t> </a:t>
            </a:r>
            <a:r>
              <a:rPr lang="en-US" altLang="zh-CN" sz="2000" dirty="0"/>
              <a:t>NPU</a:t>
            </a:r>
            <a:r>
              <a:rPr lang="zh-CN" altLang="en-US" sz="2000" dirty="0"/>
              <a:t>，</a:t>
            </a:r>
            <a:r>
              <a:rPr lang="en-US" altLang="zh-CN" sz="2000" dirty="0"/>
              <a:t>High Capacity</a:t>
            </a:r>
            <a:r>
              <a:rPr lang="zh-CN" altLang="en-US" sz="2000" dirty="0"/>
              <a:t> </a:t>
            </a:r>
            <a:r>
              <a:rPr lang="en-US" altLang="zh-CN" sz="2000" dirty="0"/>
              <a:t>LPDDR5x</a:t>
            </a:r>
            <a:r>
              <a:rPr lang="zh-CN" altLang="en-US" sz="2000" dirty="0"/>
              <a:t>，</a:t>
            </a:r>
            <a:r>
              <a:rPr lang="en-US" altLang="zh-CN" sz="2000" dirty="0"/>
              <a:t>High</a:t>
            </a:r>
            <a:r>
              <a:rPr lang="zh-CN" altLang="en-US" sz="2000" dirty="0"/>
              <a:t> </a:t>
            </a:r>
            <a:r>
              <a:rPr lang="en-US" altLang="zh-CN" sz="2000" dirty="0"/>
              <a:t>Memory</a:t>
            </a:r>
            <a:r>
              <a:rPr lang="zh-CN" altLang="en-US" sz="2000" dirty="0"/>
              <a:t> </a:t>
            </a:r>
            <a:r>
              <a:rPr lang="en-US" altLang="zh-CN" sz="2000" dirty="0" err="1"/>
              <a:t>Throughtput</a:t>
            </a:r>
            <a:endParaRPr lang="en-US" sz="2000" dirty="0"/>
          </a:p>
        </p:txBody>
      </p:sp>
      <p:pic>
        <p:nvPicPr>
          <p:cNvPr id="5122" name="Picture 2">
            <a:extLst>
              <a:ext uri="{FF2B5EF4-FFF2-40B4-BE49-F238E27FC236}">
                <a16:creationId xmlns:a16="http://schemas.microsoft.com/office/drawing/2014/main" id="{8F6245D3-09FA-8055-C725-B15A388F5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123" y="1446742"/>
            <a:ext cx="5485035" cy="29946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_1700471022">
            <a:extLst>
              <a:ext uri="{FF2B5EF4-FFF2-40B4-BE49-F238E27FC236}">
                <a16:creationId xmlns:a16="http://schemas.microsoft.com/office/drawing/2014/main" id="{3EF0D8E1-CBB2-589D-6236-D7D18E73F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236" y="4555574"/>
            <a:ext cx="4130808" cy="222622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pple M3, M3 Pro and M3 Max Key features — Macbook Pro | by Sour  LeangChhean | Medium">
            <a:extLst>
              <a:ext uri="{FF2B5EF4-FFF2-40B4-BE49-F238E27FC236}">
                <a16:creationId xmlns:a16="http://schemas.microsoft.com/office/drawing/2014/main" id="{1D8AB519-FA75-8263-713B-7B59B84B6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844" y="3506279"/>
            <a:ext cx="4807920" cy="325909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5433C8E1-55F7-90A5-5E66-C3346AFEC73A}"/>
              </a:ext>
            </a:extLst>
          </p:cNvPr>
          <p:cNvSpPr>
            <a:spLocks noGrp="1"/>
          </p:cNvSpPr>
          <p:nvPr>
            <p:ph idx="1"/>
          </p:nvPr>
        </p:nvSpPr>
        <p:spPr>
          <a:xfrm>
            <a:off x="6323235" y="1690688"/>
            <a:ext cx="5789835" cy="1525058"/>
          </a:xfrm>
        </p:spPr>
        <p:txBody>
          <a:bodyPr>
            <a:normAutofit lnSpcReduction="10000"/>
          </a:bodyPr>
          <a:lstStyle/>
          <a:p>
            <a:pPr marL="119063" indent="-119063">
              <a:lnSpc>
                <a:spcPct val="120000"/>
              </a:lnSpc>
            </a:pPr>
            <a:r>
              <a:rPr lang="en-US" altLang="zh-CN" sz="2000" dirty="0"/>
              <a:t>Apple</a:t>
            </a:r>
            <a:r>
              <a:rPr lang="zh-CN" altLang="en-US" sz="2000" dirty="0"/>
              <a:t> </a:t>
            </a:r>
            <a:r>
              <a:rPr lang="en-US" altLang="zh-CN" sz="2000" dirty="0"/>
              <a:t>Silicon</a:t>
            </a:r>
            <a:r>
              <a:rPr lang="zh-CN" altLang="en-US" sz="2000" dirty="0"/>
              <a:t> 可能成为架构标杆</a:t>
            </a:r>
            <a:endParaRPr lang="en-US" sz="2000" dirty="0"/>
          </a:p>
          <a:p>
            <a:pPr marL="574675" lvl="1" indent="-117475">
              <a:lnSpc>
                <a:spcPct val="120000"/>
              </a:lnSpc>
            </a:pPr>
            <a:r>
              <a:rPr lang="en-US" altLang="zh-CN" sz="1800" dirty="0"/>
              <a:t>Unified</a:t>
            </a:r>
            <a:r>
              <a:rPr lang="zh-CN" altLang="en-US" sz="1800" dirty="0"/>
              <a:t> </a:t>
            </a:r>
            <a:r>
              <a:rPr lang="en-US" altLang="zh-CN" sz="1800" dirty="0"/>
              <a:t>memory</a:t>
            </a:r>
            <a:r>
              <a:rPr lang="zh-CN" altLang="en-US" sz="1800" dirty="0"/>
              <a:t> 大内存，高速内存带宽 </a:t>
            </a:r>
            <a:r>
              <a:rPr lang="en-US" altLang="zh-CN" sz="1800" dirty="0"/>
              <a:t>400GB/s</a:t>
            </a:r>
          </a:p>
          <a:p>
            <a:pPr marL="574675" lvl="1" indent="-117475">
              <a:lnSpc>
                <a:spcPct val="120000"/>
              </a:lnSpc>
            </a:pPr>
            <a:r>
              <a:rPr lang="zh-CN" altLang="en-US" sz="1800" dirty="0"/>
              <a:t>移动</a:t>
            </a:r>
            <a:r>
              <a:rPr lang="en-US" altLang="zh-CN" sz="1800" dirty="0"/>
              <a:t>performance</a:t>
            </a:r>
            <a:r>
              <a:rPr lang="zh-CN" altLang="en-US" sz="1800" dirty="0"/>
              <a:t> </a:t>
            </a:r>
            <a:r>
              <a:rPr lang="en-US" altLang="zh-CN" sz="1800" dirty="0" err="1"/>
              <a:t>core+efficient</a:t>
            </a:r>
            <a:r>
              <a:rPr lang="zh-CN" altLang="en-US" sz="1800" dirty="0"/>
              <a:t> </a:t>
            </a:r>
            <a:r>
              <a:rPr lang="en-US" altLang="zh-CN" sz="1800" dirty="0"/>
              <a:t>code</a:t>
            </a:r>
            <a:r>
              <a:rPr lang="zh-CN" altLang="en-US" sz="1800" dirty="0"/>
              <a:t>架构</a:t>
            </a:r>
            <a:endParaRPr lang="en-US" altLang="zh-CN" sz="1800" dirty="0"/>
          </a:p>
          <a:p>
            <a:pPr marL="574675" lvl="1" indent="-117475">
              <a:lnSpc>
                <a:spcPct val="120000"/>
              </a:lnSpc>
            </a:pPr>
            <a:r>
              <a:rPr lang="zh-CN" altLang="en-US" sz="1800" dirty="0"/>
              <a:t>针对</a:t>
            </a:r>
            <a:r>
              <a:rPr lang="en-US" altLang="zh-CN" sz="1800" dirty="0"/>
              <a:t>Transformer</a:t>
            </a:r>
            <a:r>
              <a:rPr lang="zh-CN" altLang="en-US" sz="1800" dirty="0"/>
              <a:t> 优化的</a:t>
            </a:r>
            <a:r>
              <a:rPr lang="en-US" altLang="zh-CN" sz="1800" dirty="0"/>
              <a:t>NPU</a:t>
            </a:r>
          </a:p>
        </p:txBody>
      </p:sp>
    </p:spTree>
    <p:extLst>
      <p:ext uri="{BB962C8B-B14F-4D97-AF65-F5344CB8AC3E}">
        <p14:creationId xmlns:p14="http://schemas.microsoft.com/office/powerpoint/2010/main" val="278570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C482B-97DC-C0A3-3188-04CE28BA6A5D}"/>
              </a:ext>
            </a:extLst>
          </p:cNvPr>
          <p:cNvSpPr>
            <a:spLocks noGrp="1"/>
          </p:cNvSpPr>
          <p:nvPr>
            <p:ph type="title"/>
          </p:nvPr>
        </p:nvSpPr>
        <p:spPr/>
        <p:txBody>
          <a:bodyPr/>
          <a:lstStyle/>
          <a:p>
            <a:r>
              <a:rPr lang="en-US" dirty="0"/>
              <a:t>AI</a:t>
            </a:r>
            <a:r>
              <a:rPr lang="zh-CN" altLang="en-US" dirty="0"/>
              <a:t> </a:t>
            </a:r>
            <a:r>
              <a:rPr lang="en-US" altLang="zh-CN" dirty="0"/>
              <a:t>PC</a:t>
            </a:r>
            <a:r>
              <a:rPr lang="zh-CN" altLang="en-US" dirty="0"/>
              <a:t> 面临的挑战</a:t>
            </a:r>
            <a:endParaRPr lang="en-US" dirty="0"/>
          </a:p>
        </p:txBody>
      </p:sp>
      <p:sp>
        <p:nvSpPr>
          <p:cNvPr id="3" name="Content Placeholder 2">
            <a:extLst>
              <a:ext uri="{FF2B5EF4-FFF2-40B4-BE49-F238E27FC236}">
                <a16:creationId xmlns:a16="http://schemas.microsoft.com/office/drawing/2014/main" id="{89F42BA8-F342-535B-60A3-6AB232D37982}"/>
              </a:ext>
            </a:extLst>
          </p:cNvPr>
          <p:cNvSpPr>
            <a:spLocks noGrp="1"/>
          </p:cNvSpPr>
          <p:nvPr>
            <p:ph idx="1"/>
          </p:nvPr>
        </p:nvSpPr>
        <p:spPr>
          <a:xfrm>
            <a:off x="828101" y="1814607"/>
            <a:ext cx="10515600" cy="4804557"/>
          </a:xfrm>
        </p:spPr>
        <p:txBody>
          <a:bodyPr>
            <a:normAutofit fontScale="70000" lnSpcReduction="20000"/>
          </a:bodyPr>
          <a:lstStyle/>
          <a:p>
            <a:pPr>
              <a:lnSpc>
                <a:spcPct val="120000"/>
              </a:lnSpc>
            </a:pPr>
            <a:r>
              <a:rPr lang="en-US" dirty="0"/>
              <a:t>PC</a:t>
            </a:r>
            <a:r>
              <a:rPr lang="zh-CN" altLang="en-US" dirty="0"/>
              <a:t> 市场是否会以</a:t>
            </a:r>
            <a:r>
              <a:rPr lang="en-US" altLang="zh-CN" dirty="0"/>
              <a:t>AI</a:t>
            </a:r>
            <a:r>
              <a:rPr lang="zh-CN" altLang="en-US" dirty="0"/>
              <a:t> </a:t>
            </a:r>
            <a:r>
              <a:rPr lang="en-US" altLang="zh-CN" dirty="0"/>
              <a:t>PC</a:t>
            </a:r>
            <a:r>
              <a:rPr lang="zh-CN" altLang="en-US" dirty="0"/>
              <a:t>的形式继续增长？</a:t>
            </a:r>
            <a:endParaRPr lang="en-US" altLang="zh-CN" dirty="0"/>
          </a:p>
          <a:p>
            <a:pPr lvl="1">
              <a:lnSpc>
                <a:spcPct val="120000"/>
              </a:lnSpc>
            </a:pPr>
            <a:r>
              <a:rPr lang="en-US" altLang="zh-CN" dirty="0"/>
              <a:t>AI</a:t>
            </a:r>
            <a:r>
              <a:rPr lang="zh-CN" altLang="en-US" dirty="0"/>
              <a:t> </a:t>
            </a:r>
            <a:r>
              <a:rPr lang="en-US" altLang="zh-CN" dirty="0"/>
              <a:t>PC</a:t>
            </a:r>
            <a:r>
              <a:rPr lang="zh-CN" altLang="en-US" dirty="0"/>
              <a:t>的产品定义完全是</a:t>
            </a:r>
            <a:r>
              <a:rPr lang="en-US" altLang="zh-CN" dirty="0"/>
              <a:t>Microsoft</a:t>
            </a:r>
            <a:r>
              <a:rPr lang="zh-CN" altLang="en-US" dirty="0"/>
              <a:t>主导，以</a:t>
            </a:r>
            <a:r>
              <a:rPr lang="en-US" altLang="zh-CN" dirty="0"/>
              <a:t>Office</a:t>
            </a:r>
            <a:r>
              <a:rPr lang="zh-CN" altLang="en-US" dirty="0"/>
              <a:t> </a:t>
            </a:r>
            <a:r>
              <a:rPr lang="en-US" altLang="zh-CN" dirty="0"/>
              <a:t>365</a:t>
            </a:r>
            <a:r>
              <a:rPr lang="zh-CN" altLang="en-US" dirty="0"/>
              <a:t> </a:t>
            </a:r>
            <a:r>
              <a:rPr lang="en-US" altLang="zh-CN" dirty="0" err="1"/>
              <a:t>CoPilot</a:t>
            </a:r>
            <a:r>
              <a:rPr lang="zh-CN" altLang="en-US" dirty="0"/>
              <a:t>和</a:t>
            </a:r>
            <a:r>
              <a:rPr lang="en-US" altLang="zh-CN" dirty="0"/>
              <a:t>GitHub</a:t>
            </a:r>
            <a:r>
              <a:rPr lang="zh-CN" altLang="en-US" dirty="0"/>
              <a:t> </a:t>
            </a:r>
            <a:r>
              <a:rPr lang="en-US" altLang="zh-CN" dirty="0" err="1"/>
              <a:t>CoPilot</a:t>
            </a:r>
            <a:r>
              <a:rPr lang="zh-CN" altLang="en-US" dirty="0"/>
              <a:t>作为</a:t>
            </a:r>
            <a:r>
              <a:rPr lang="en-US" altLang="zh-CN" dirty="0"/>
              <a:t>Killer</a:t>
            </a:r>
            <a:r>
              <a:rPr lang="zh-CN" altLang="en-US" dirty="0"/>
              <a:t> </a:t>
            </a:r>
            <a:r>
              <a:rPr lang="en-US" altLang="zh-CN" dirty="0"/>
              <a:t>App</a:t>
            </a:r>
            <a:r>
              <a:rPr lang="zh-CN" altLang="en-US" dirty="0"/>
              <a:t>，</a:t>
            </a:r>
            <a:r>
              <a:rPr lang="en-US" altLang="zh-CN" dirty="0"/>
              <a:t>Office</a:t>
            </a:r>
            <a:r>
              <a:rPr lang="zh-CN" altLang="en-US" dirty="0"/>
              <a:t> </a:t>
            </a:r>
            <a:r>
              <a:rPr lang="en-US" altLang="zh-CN" dirty="0"/>
              <a:t>365</a:t>
            </a:r>
            <a:r>
              <a:rPr lang="zh-CN" altLang="en-US" dirty="0"/>
              <a:t> </a:t>
            </a:r>
            <a:r>
              <a:rPr lang="en-US" altLang="zh-CN" dirty="0" err="1"/>
              <a:t>CoPilot</a:t>
            </a:r>
            <a:r>
              <a:rPr lang="zh-CN" altLang="en-US" dirty="0"/>
              <a:t>技术还不完善，还未接受市场考验，</a:t>
            </a:r>
            <a:r>
              <a:rPr lang="en-US" altLang="zh-CN" dirty="0"/>
              <a:t>AI</a:t>
            </a:r>
            <a:r>
              <a:rPr lang="zh-CN" altLang="en-US" dirty="0"/>
              <a:t> </a:t>
            </a:r>
            <a:r>
              <a:rPr lang="en-US" altLang="zh-CN" dirty="0"/>
              <a:t>PC</a:t>
            </a:r>
            <a:r>
              <a:rPr lang="zh-CN" altLang="en-US" dirty="0"/>
              <a:t> </a:t>
            </a:r>
            <a:r>
              <a:rPr lang="en-US" altLang="zh-CN" dirty="0"/>
              <a:t>2024</a:t>
            </a:r>
            <a:r>
              <a:rPr lang="zh-CN" altLang="en-US" dirty="0"/>
              <a:t>交付时间节点的风险巨大</a:t>
            </a:r>
            <a:endParaRPr lang="en-US" altLang="zh-CN" dirty="0"/>
          </a:p>
          <a:p>
            <a:pPr lvl="1">
              <a:lnSpc>
                <a:spcPct val="120000"/>
              </a:lnSpc>
            </a:pPr>
            <a:r>
              <a:rPr lang="zh-CN" altLang="en-US" dirty="0"/>
              <a:t>即使</a:t>
            </a:r>
            <a:r>
              <a:rPr lang="en-US" altLang="zh-CN" dirty="0" err="1"/>
              <a:t>CoPilot</a:t>
            </a:r>
            <a:r>
              <a:rPr lang="zh-CN" altLang="en-US" dirty="0"/>
              <a:t>获得了用户接受，是否需要在端侧运行</a:t>
            </a:r>
            <a:r>
              <a:rPr lang="en-US" altLang="zh-CN" dirty="0"/>
              <a:t>GAI</a:t>
            </a:r>
            <a:r>
              <a:rPr lang="zh-CN" altLang="en-US" dirty="0"/>
              <a:t>？</a:t>
            </a:r>
            <a:r>
              <a:rPr lang="en-US" altLang="zh-CN" dirty="0"/>
              <a:t>GAI</a:t>
            </a:r>
            <a:r>
              <a:rPr lang="zh-CN" altLang="en-US" dirty="0"/>
              <a:t>端侧生态还很不完善，</a:t>
            </a:r>
            <a:r>
              <a:rPr lang="en-US" altLang="zh-CN" dirty="0"/>
              <a:t>MS</a:t>
            </a:r>
            <a:r>
              <a:rPr lang="zh-CN" altLang="en-US" dirty="0"/>
              <a:t>布局也不成系统，</a:t>
            </a:r>
            <a:r>
              <a:rPr lang="en-US" altLang="zh-CN" dirty="0"/>
              <a:t>2024</a:t>
            </a:r>
            <a:r>
              <a:rPr lang="zh-CN" altLang="en-US" dirty="0"/>
              <a:t>基本无法支持端侧</a:t>
            </a:r>
            <a:r>
              <a:rPr lang="en-US" altLang="zh-CN" dirty="0"/>
              <a:t>GAI</a:t>
            </a:r>
            <a:r>
              <a:rPr lang="zh-CN" altLang="en-US" dirty="0"/>
              <a:t>服务</a:t>
            </a:r>
            <a:endParaRPr lang="en-US" altLang="zh-CN" dirty="0"/>
          </a:p>
          <a:p>
            <a:pPr lvl="1">
              <a:lnSpc>
                <a:spcPct val="120000"/>
              </a:lnSpc>
            </a:pPr>
            <a:r>
              <a:rPr lang="en-US" altLang="zh-CN" dirty="0"/>
              <a:t>GAI</a:t>
            </a:r>
            <a:r>
              <a:rPr lang="zh-CN" altLang="en-US" dirty="0"/>
              <a:t> 会改变基于</a:t>
            </a:r>
            <a:r>
              <a:rPr lang="en-US" altLang="zh-CN" dirty="0"/>
              <a:t>PC</a:t>
            </a:r>
            <a:r>
              <a:rPr lang="zh-CN" altLang="en-US" dirty="0"/>
              <a:t>计算平台的内容生产工具市场目前的格局，既有厂商是否能够应对云端竞争对手和</a:t>
            </a:r>
            <a:r>
              <a:rPr lang="en-US" altLang="zh-CN" dirty="0"/>
              <a:t>GAI</a:t>
            </a:r>
            <a:r>
              <a:rPr lang="zh-CN" altLang="en-US" dirty="0"/>
              <a:t> </a:t>
            </a:r>
            <a:r>
              <a:rPr lang="en-US" altLang="zh-CN" dirty="0"/>
              <a:t>Native</a:t>
            </a:r>
            <a:r>
              <a:rPr lang="zh-CN" altLang="en-US" dirty="0"/>
              <a:t>厂家的挑战？</a:t>
            </a:r>
            <a:endParaRPr lang="en-US" altLang="zh-CN" dirty="0"/>
          </a:p>
          <a:p>
            <a:pPr lvl="2">
              <a:lnSpc>
                <a:spcPct val="120000"/>
              </a:lnSpc>
            </a:pPr>
            <a:r>
              <a:rPr lang="en-US" altLang="zh-CN" dirty="0"/>
              <a:t>Google/</a:t>
            </a:r>
            <a:r>
              <a:rPr lang="zh-CN" altLang="en-US" dirty="0"/>
              <a:t>腾讯</a:t>
            </a:r>
            <a:r>
              <a:rPr lang="en-US" altLang="zh-CN" dirty="0"/>
              <a:t>/</a:t>
            </a:r>
            <a:r>
              <a:rPr lang="zh-CN" altLang="en-US" dirty="0"/>
              <a:t>飞书</a:t>
            </a:r>
            <a:r>
              <a:rPr lang="en-US" altLang="zh-CN" dirty="0"/>
              <a:t>/</a:t>
            </a:r>
            <a:r>
              <a:rPr lang="zh-CN" altLang="en-US" dirty="0"/>
              <a:t>钉钉 </a:t>
            </a:r>
            <a:r>
              <a:rPr lang="en-US" altLang="zh-CN" dirty="0"/>
              <a:t>vs</a:t>
            </a:r>
            <a:r>
              <a:rPr lang="zh-CN" altLang="en-US" dirty="0"/>
              <a:t> </a:t>
            </a:r>
            <a:r>
              <a:rPr lang="en-US" altLang="zh-CN" dirty="0"/>
              <a:t>Microsoft/WPS</a:t>
            </a:r>
          </a:p>
          <a:p>
            <a:pPr lvl="2">
              <a:lnSpc>
                <a:spcPct val="120000"/>
              </a:lnSpc>
            </a:pPr>
            <a:r>
              <a:rPr lang="en-US" altLang="zh-CN" dirty="0"/>
              <a:t>GAI</a:t>
            </a:r>
            <a:r>
              <a:rPr lang="zh-CN" altLang="en-US" dirty="0"/>
              <a:t>设计工具服务（</a:t>
            </a:r>
            <a:r>
              <a:rPr lang="en-US" altLang="zh-CN" dirty="0" err="1"/>
              <a:t>Midjourney</a:t>
            </a:r>
            <a:r>
              <a:rPr lang="zh-CN" altLang="en-US" dirty="0"/>
              <a:t>，</a:t>
            </a:r>
            <a:r>
              <a:rPr lang="en-US" altLang="zh-CN" dirty="0"/>
              <a:t>Pika</a:t>
            </a:r>
            <a:r>
              <a:rPr lang="zh-CN" altLang="en-US" dirty="0"/>
              <a:t>，</a:t>
            </a:r>
            <a:r>
              <a:rPr lang="en-US" altLang="zh-CN" dirty="0"/>
              <a:t>Canva</a:t>
            </a:r>
            <a:r>
              <a:rPr lang="zh-CN" altLang="en-US" dirty="0"/>
              <a:t>） </a:t>
            </a:r>
            <a:r>
              <a:rPr lang="en-US" altLang="zh-CN" dirty="0"/>
              <a:t>vs</a:t>
            </a:r>
            <a:r>
              <a:rPr lang="zh-CN" altLang="en-US" dirty="0"/>
              <a:t> </a:t>
            </a:r>
            <a:r>
              <a:rPr lang="en-US" altLang="zh-CN" dirty="0"/>
              <a:t>Adobe</a:t>
            </a:r>
            <a:r>
              <a:rPr lang="zh-CN" altLang="en-US" dirty="0"/>
              <a:t> 全家桶</a:t>
            </a:r>
            <a:endParaRPr lang="en-US" altLang="zh-CN" dirty="0"/>
          </a:p>
          <a:p>
            <a:pPr>
              <a:lnSpc>
                <a:spcPct val="120000"/>
              </a:lnSpc>
            </a:pPr>
            <a:r>
              <a:rPr lang="en-US" altLang="zh-CN" dirty="0"/>
              <a:t>Intel/AMD</a:t>
            </a:r>
            <a:r>
              <a:rPr lang="zh-CN" altLang="en-US" dirty="0"/>
              <a:t>阵营和</a:t>
            </a:r>
            <a:r>
              <a:rPr lang="en-US" altLang="zh-CN" dirty="0"/>
              <a:t>QCOM/Apple</a:t>
            </a:r>
            <a:r>
              <a:rPr lang="zh-CN" altLang="en-US" dirty="0"/>
              <a:t>为代表的移动计算阵营，</a:t>
            </a:r>
            <a:r>
              <a:rPr lang="en-US" altLang="zh-CN" dirty="0"/>
              <a:t>Nvidia</a:t>
            </a:r>
            <a:r>
              <a:rPr lang="zh-CN" altLang="en-US" dirty="0"/>
              <a:t> 代表的</a:t>
            </a:r>
            <a:r>
              <a:rPr lang="en-US" altLang="zh-CN" dirty="0"/>
              <a:t>Cloud</a:t>
            </a:r>
            <a:r>
              <a:rPr lang="zh-CN" altLang="en-US" dirty="0"/>
              <a:t> </a:t>
            </a:r>
            <a:r>
              <a:rPr lang="en-US" altLang="zh-CN" dirty="0"/>
              <a:t>GPU</a:t>
            </a:r>
            <a:r>
              <a:rPr lang="zh-CN" altLang="en-US" dirty="0"/>
              <a:t>计算阵营的竞争</a:t>
            </a:r>
            <a:endParaRPr lang="en-US" altLang="zh-CN" dirty="0"/>
          </a:p>
          <a:p>
            <a:pPr lvl="1">
              <a:lnSpc>
                <a:spcPct val="120000"/>
              </a:lnSpc>
            </a:pPr>
            <a:r>
              <a:rPr lang="en-US" altLang="zh-CN" dirty="0"/>
              <a:t>AI</a:t>
            </a:r>
            <a:r>
              <a:rPr lang="zh-CN" altLang="en-US" dirty="0"/>
              <a:t> 手机产业相比</a:t>
            </a:r>
            <a:r>
              <a:rPr lang="en-US" altLang="zh-CN" dirty="0"/>
              <a:t>AI</a:t>
            </a:r>
            <a:r>
              <a:rPr lang="zh-CN" altLang="en-US" dirty="0"/>
              <a:t> </a:t>
            </a:r>
            <a:r>
              <a:rPr lang="en-US" altLang="zh-CN" dirty="0"/>
              <a:t>PC</a:t>
            </a:r>
            <a:r>
              <a:rPr lang="zh-CN" altLang="en-US" dirty="0"/>
              <a:t>产业商业模式更为清晰，具有研发成本的先发优势</a:t>
            </a:r>
            <a:endParaRPr lang="en-US" altLang="zh-CN" dirty="0"/>
          </a:p>
          <a:p>
            <a:pPr lvl="2">
              <a:lnSpc>
                <a:spcPct val="120000"/>
              </a:lnSpc>
            </a:pPr>
            <a:r>
              <a:rPr lang="en-US" altLang="zh-CN" dirty="0"/>
              <a:t>NPU</a:t>
            </a:r>
            <a:r>
              <a:rPr lang="zh-CN" altLang="en-US" dirty="0"/>
              <a:t>硬件和</a:t>
            </a:r>
            <a:r>
              <a:rPr lang="en-US" altLang="zh-CN" dirty="0"/>
              <a:t>AI</a:t>
            </a:r>
            <a:r>
              <a:rPr lang="zh-CN" altLang="en-US" dirty="0"/>
              <a:t>软件生态已经在手机落地多年，可以通过</a:t>
            </a:r>
            <a:r>
              <a:rPr lang="en-US" altLang="zh-CN" dirty="0"/>
              <a:t>AI</a:t>
            </a:r>
            <a:r>
              <a:rPr lang="zh-CN" altLang="en-US" dirty="0"/>
              <a:t> </a:t>
            </a:r>
            <a:r>
              <a:rPr lang="en-US" altLang="zh-CN" dirty="0"/>
              <a:t>PC</a:t>
            </a:r>
            <a:r>
              <a:rPr lang="zh-CN" altLang="en-US" dirty="0"/>
              <a:t>进一步摊平投资</a:t>
            </a:r>
            <a:endParaRPr lang="en-US" altLang="zh-CN" dirty="0"/>
          </a:p>
          <a:p>
            <a:pPr lvl="2">
              <a:lnSpc>
                <a:spcPct val="120000"/>
              </a:lnSpc>
            </a:pPr>
            <a:r>
              <a:rPr lang="en-US" altLang="zh-CN" dirty="0"/>
              <a:t>Apple</a:t>
            </a:r>
            <a:r>
              <a:rPr lang="zh-CN" altLang="en-US" dirty="0"/>
              <a:t> 走通了基于手机</a:t>
            </a:r>
            <a:r>
              <a:rPr lang="en-US" altLang="zh-CN" dirty="0"/>
              <a:t>SoC</a:t>
            </a:r>
            <a:r>
              <a:rPr lang="zh-CN" altLang="en-US" dirty="0"/>
              <a:t>进入</a:t>
            </a:r>
            <a:r>
              <a:rPr lang="en-US" altLang="zh-CN" dirty="0"/>
              <a:t>PC</a:t>
            </a:r>
            <a:r>
              <a:rPr lang="zh-CN" altLang="en-US" dirty="0"/>
              <a:t>产业的道路，事实上也是</a:t>
            </a:r>
            <a:r>
              <a:rPr lang="en-US" altLang="zh-CN" dirty="0"/>
              <a:t>AI</a:t>
            </a:r>
            <a:r>
              <a:rPr lang="zh-CN" altLang="en-US" dirty="0"/>
              <a:t> </a:t>
            </a:r>
            <a:r>
              <a:rPr lang="en-US" altLang="zh-CN" dirty="0"/>
              <a:t>PC</a:t>
            </a:r>
            <a:r>
              <a:rPr lang="zh-CN" altLang="en-US" dirty="0"/>
              <a:t>目前产品竞争力最强的</a:t>
            </a:r>
            <a:endParaRPr lang="en-US" altLang="zh-CN" dirty="0"/>
          </a:p>
          <a:p>
            <a:pPr lvl="1">
              <a:lnSpc>
                <a:spcPct val="120000"/>
              </a:lnSpc>
            </a:pPr>
            <a:r>
              <a:rPr lang="en-US" altLang="zh-CN" dirty="0"/>
              <a:t>Nvidia</a:t>
            </a:r>
            <a:r>
              <a:rPr lang="zh-CN" altLang="en-US" dirty="0"/>
              <a:t> </a:t>
            </a:r>
            <a:r>
              <a:rPr lang="en-US" altLang="zh-CN" dirty="0"/>
              <a:t>GPU</a:t>
            </a:r>
            <a:r>
              <a:rPr lang="zh-CN" altLang="en-US" dirty="0"/>
              <a:t> 则彻底垄断了云和端</a:t>
            </a:r>
            <a:r>
              <a:rPr lang="en-US" altLang="zh-CN" dirty="0"/>
              <a:t>GAI</a:t>
            </a:r>
            <a:r>
              <a:rPr lang="zh-CN" altLang="en-US" dirty="0"/>
              <a:t>计算底座</a:t>
            </a:r>
            <a:endParaRPr lang="en-US" altLang="zh-CN" dirty="0"/>
          </a:p>
          <a:p>
            <a:pPr lvl="2">
              <a:lnSpc>
                <a:spcPct val="120000"/>
              </a:lnSpc>
            </a:pPr>
            <a:r>
              <a:rPr lang="zh-CN" altLang="en-US" dirty="0"/>
              <a:t>开源模型还是闭源模型都基于</a:t>
            </a:r>
            <a:r>
              <a:rPr lang="en-US" altLang="zh-CN" dirty="0"/>
              <a:t>Nvidia</a:t>
            </a:r>
            <a:r>
              <a:rPr lang="zh-CN" altLang="en-US" dirty="0"/>
              <a:t>计算底座，无论是通过云端还是</a:t>
            </a:r>
            <a:r>
              <a:rPr lang="en-US" altLang="zh-CN" dirty="0"/>
              <a:t>AI</a:t>
            </a:r>
            <a:r>
              <a:rPr lang="zh-CN" altLang="en-US" dirty="0"/>
              <a:t> </a:t>
            </a:r>
            <a:r>
              <a:rPr lang="en-US" altLang="zh-CN" dirty="0"/>
              <a:t>PC</a:t>
            </a:r>
            <a:r>
              <a:rPr lang="zh-CN" altLang="en-US" dirty="0"/>
              <a:t>交付</a:t>
            </a:r>
            <a:r>
              <a:rPr lang="en-US" altLang="zh-CN" dirty="0"/>
              <a:t>GAI</a:t>
            </a:r>
            <a:r>
              <a:rPr lang="zh-CN" altLang="en-US" dirty="0"/>
              <a:t>服务，</a:t>
            </a:r>
            <a:r>
              <a:rPr lang="en-US" altLang="zh-CN" dirty="0"/>
              <a:t>N</a:t>
            </a:r>
            <a:r>
              <a:rPr lang="zh-CN" altLang="en-US" dirty="0"/>
              <a:t>厂都处于先发位置</a:t>
            </a:r>
            <a:endParaRPr lang="en-US" altLang="zh-CN" dirty="0"/>
          </a:p>
          <a:p>
            <a:pPr lvl="2">
              <a:lnSpc>
                <a:spcPct val="120000"/>
              </a:lnSpc>
            </a:pPr>
            <a:r>
              <a:rPr lang="en-US" altLang="zh-CN" dirty="0"/>
              <a:t>N</a:t>
            </a:r>
            <a:r>
              <a:rPr lang="zh-CN" altLang="en-US" dirty="0"/>
              <a:t>厂的</a:t>
            </a:r>
            <a:r>
              <a:rPr lang="en-US" altLang="zh-CN" dirty="0"/>
              <a:t>Game</a:t>
            </a:r>
            <a:r>
              <a:rPr lang="zh-CN" altLang="en-US" dirty="0"/>
              <a:t> </a:t>
            </a:r>
            <a:r>
              <a:rPr lang="en-US" altLang="zh-CN" dirty="0"/>
              <a:t>PC/Laptop</a:t>
            </a:r>
            <a:r>
              <a:rPr lang="zh-CN" altLang="en-US" dirty="0"/>
              <a:t> 都是成熟市场和生态，毋需重新定义一个全新的</a:t>
            </a:r>
            <a:r>
              <a:rPr lang="en-US" altLang="zh-CN" dirty="0"/>
              <a:t>AI</a:t>
            </a:r>
            <a:r>
              <a:rPr lang="zh-CN" altLang="en-US" dirty="0"/>
              <a:t> </a:t>
            </a:r>
            <a:r>
              <a:rPr lang="en-US" altLang="zh-CN" dirty="0"/>
              <a:t>PC</a:t>
            </a:r>
            <a:r>
              <a:rPr lang="zh-CN" altLang="en-US" dirty="0"/>
              <a:t>产品，也可以通过主动降价，避免其他厂商进入</a:t>
            </a:r>
            <a:endParaRPr lang="en-US" altLang="zh-CN" dirty="0"/>
          </a:p>
        </p:txBody>
      </p:sp>
    </p:spTree>
    <p:extLst>
      <p:ext uri="{BB962C8B-B14F-4D97-AF65-F5344CB8AC3E}">
        <p14:creationId xmlns:p14="http://schemas.microsoft.com/office/powerpoint/2010/main" val="12677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AFC2-E5F6-8DB6-1077-B2926B10C469}"/>
              </a:ext>
            </a:extLst>
          </p:cNvPr>
          <p:cNvSpPr>
            <a:spLocks noGrp="1"/>
          </p:cNvSpPr>
          <p:nvPr>
            <p:ph type="title"/>
          </p:nvPr>
        </p:nvSpPr>
        <p:spPr/>
        <p:txBody>
          <a:bodyPr/>
          <a:lstStyle/>
          <a:p>
            <a:r>
              <a:rPr lang="en-US" dirty="0"/>
              <a:t>Office</a:t>
            </a:r>
            <a:r>
              <a:rPr lang="zh-CN" altLang="en-US" dirty="0"/>
              <a:t> </a:t>
            </a:r>
            <a:r>
              <a:rPr lang="en-US" altLang="zh-CN" dirty="0"/>
              <a:t>365</a:t>
            </a:r>
            <a:r>
              <a:rPr lang="zh-CN" altLang="en-US" dirty="0"/>
              <a:t> </a:t>
            </a:r>
            <a:r>
              <a:rPr lang="en-US" altLang="zh-CN" dirty="0" err="1"/>
              <a:t>CoPilot</a:t>
            </a:r>
            <a:r>
              <a:rPr lang="zh-CN" altLang="en-US" dirty="0"/>
              <a:t> 主要功能和竞争对手</a:t>
            </a:r>
            <a:endParaRPr lang="en-US" dirty="0"/>
          </a:p>
        </p:txBody>
      </p:sp>
      <p:graphicFrame>
        <p:nvGraphicFramePr>
          <p:cNvPr id="4" name="Table 3">
            <a:extLst>
              <a:ext uri="{FF2B5EF4-FFF2-40B4-BE49-F238E27FC236}">
                <a16:creationId xmlns:a16="http://schemas.microsoft.com/office/drawing/2014/main" id="{792A1F22-0F82-563A-683F-BB8ABACA353E}"/>
              </a:ext>
            </a:extLst>
          </p:cNvPr>
          <p:cNvGraphicFramePr>
            <a:graphicFrameLocks noGrp="1"/>
          </p:cNvGraphicFramePr>
          <p:nvPr/>
        </p:nvGraphicFramePr>
        <p:xfrm>
          <a:off x="838200" y="1760262"/>
          <a:ext cx="10618305" cy="3752941"/>
        </p:xfrm>
        <a:graphic>
          <a:graphicData uri="http://schemas.openxmlformats.org/drawingml/2006/table">
            <a:tbl>
              <a:tblPr firstRow="1" bandRow="1">
                <a:tableStyleId>{5C22544A-7EE6-4342-B048-85BDC9FD1C3A}</a:tableStyleId>
              </a:tblPr>
              <a:tblGrid>
                <a:gridCol w="1490869">
                  <a:extLst>
                    <a:ext uri="{9D8B030D-6E8A-4147-A177-3AD203B41FA5}">
                      <a16:colId xmlns:a16="http://schemas.microsoft.com/office/drawing/2014/main" val="352701433"/>
                    </a:ext>
                  </a:extLst>
                </a:gridCol>
                <a:gridCol w="5088836">
                  <a:extLst>
                    <a:ext uri="{9D8B030D-6E8A-4147-A177-3AD203B41FA5}">
                      <a16:colId xmlns:a16="http://schemas.microsoft.com/office/drawing/2014/main" val="3865021231"/>
                    </a:ext>
                  </a:extLst>
                </a:gridCol>
                <a:gridCol w="4038600">
                  <a:extLst>
                    <a:ext uri="{9D8B030D-6E8A-4147-A177-3AD203B41FA5}">
                      <a16:colId xmlns:a16="http://schemas.microsoft.com/office/drawing/2014/main" val="592480246"/>
                    </a:ext>
                  </a:extLst>
                </a:gridCol>
              </a:tblGrid>
              <a:tr h="393729">
                <a:tc>
                  <a:txBody>
                    <a:bodyPr/>
                    <a:lstStyle/>
                    <a:p>
                      <a:r>
                        <a:rPr lang="en-US" sz="1400" b="0" i="0" dirty="0">
                          <a:latin typeface="Microsoft YaHei UI Light" panose="020B0502040204020203" pitchFamily="34" charset="-122"/>
                          <a:ea typeface="Microsoft YaHei UI Light" panose="020B0502040204020203" pitchFamily="34" charset="-122"/>
                        </a:rPr>
                        <a:t>Office</a:t>
                      </a:r>
                      <a:r>
                        <a:rPr lang="zh-CN" altLang="en-US" sz="1400" b="0" i="0" dirty="0">
                          <a:latin typeface="Microsoft YaHei UI Light" panose="020B0502040204020203" pitchFamily="34" charset="-122"/>
                          <a:ea typeface="Microsoft YaHei UI Light" panose="020B0502040204020203" pitchFamily="34" charset="-122"/>
                        </a:rPr>
                        <a:t> </a:t>
                      </a:r>
                      <a:r>
                        <a:rPr lang="en-US" altLang="zh-CN" sz="1400" b="0" i="0" dirty="0">
                          <a:latin typeface="Microsoft YaHei UI Light" panose="020B0502040204020203" pitchFamily="34" charset="-122"/>
                          <a:ea typeface="Microsoft YaHei UI Light" panose="020B0502040204020203" pitchFamily="34" charset="-122"/>
                        </a:rPr>
                        <a:t>365</a:t>
                      </a:r>
                      <a:endParaRPr lang="en-US" sz="14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400" b="0" i="0" dirty="0" err="1">
                          <a:latin typeface="Microsoft YaHei UI Light" panose="020B0502040204020203" pitchFamily="34" charset="-122"/>
                          <a:ea typeface="Microsoft YaHei UI Light" panose="020B0502040204020203" pitchFamily="34" charset="-122"/>
                        </a:rPr>
                        <a:t>主要功能</a:t>
                      </a:r>
                      <a:endParaRPr lang="en-US" sz="14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400" b="0" i="0" dirty="0" err="1">
                          <a:latin typeface="Microsoft YaHei UI Light" panose="020B0502040204020203" pitchFamily="34" charset="-122"/>
                          <a:ea typeface="Microsoft YaHei UI Light" panose="020B0502040204020203" pitchFamily="34" charset="-122"/>
                        </a:rPr>
                        <a:t>竞争对手</a:t>
                      </a:r>
                      <a:endParaRPr lang="en-US" sz="14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3549101302"/>
                  </a:ext>
                </a:extLst>
              </a:tr>
              <a:tr h="5225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latin typeface="Microsoft YaHei UI Light" panose="020B0502040204020203" pitchFamily="34" charset="-122"/>
                          <a:ea typeface="Microsoft YaHei UI Light" panose="020B0502040204020203" pitchFamily="34" charset="-122"/>
                        </a:rPr>
                        <a:t>Team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err="1">
                          <a:latin typeface="Microsoft YaHei UI Light" panose="020B0502040204020203" pitchFamily="34" charset="-122"/>
                          <a:ea typeface="Microsoft YaHei UI Light" panose="020B0502040204020203" pitchFamily="34" charset="-122"/>
                        </a:rPr>
                        <a:t>语音识别</a:t>
                      </a:r>
                      <a:r>
                        <a:rPr lang="zh-CN" altLang="en-US" sz="1400" b="0" i="0" dirty="0">
                          <a:latin typeface="Microsoft YaHei UI Light" panose="020B0502040204020203" pitchFamily="34" charset="-122"/>
                          <a:ea typeface="Microsoft YaHei UI Light" panose="020B0502040204020203" pitchFamily="34" charset="-122"/>
                        </a:rPr>
                        <a:t>，会议纪要，产生</a:t>
                      </a:r>
                      <a:r>
                        <a:rPr lang="en-US" altLang="zh-CN" sz="1400" b="0" i="0" dirty="0">
                          <a:latin typeface="Microsoft YaHei UI Light" panose="020B0502040204020203" pitchFamily="34" charset="-122"/>
                          <a:ea typeface="Microsoft YaHei UI Light" panose="020B0502040204020203" pitchFamily="34" charset="-122"/>
                        </a:rPr>
                        <a:t>action</a:t>
                      </a:r>
                      <a:r>
                        <a:rPr lang="zh-CN" altLang="en-US" sz="1400" b="0" i="0" dirty="0">
                          <a:latin typeface="Microsoft YaHei UI Light" panose="020B0502040204020203" pitchFamily="34" charset="-122"/>
                          <a:ea typeface="Microsoft YaHei UI Light" panose="020B0502040204020203" pitchFamily="34" charset="-122"/>
                        </a:rPr>
                        <a:t> </a:t>
                      </a:r>
                      <a:r>
                        <a:rPr lang="en-US" altLang="zh-CN" sz="1400" b="0" i="0" dirty="0">
                          <a:latin typeface="Microsoft YaHei UI Light" panose="020B0502040204020203" pitchFamily="34" charset="-122"/>
                          <a:ea typeface="Microsoft YaHei UI Light" panose="020B0502040204020203" pitchFamily="34" charset="-122"/>
                        </a:rPr>
                        <a:t>item</a:t>
                      </a:r>
                    </a:p>
                  </a:txBody>
                  <a:tcPr/>
                </a:tc>
                <a:tc>
                  <a:txBody>
                    <a:bodyPr/>
                    <a:lstStyle/>
                    <a:p>
                      <a:r>
                        <a:rPr lang="en-US" sz="1400" b="0" i="0" dirty="0">
                          <a:latin typeface="Microsoft YaHei UI Light" panose="020B0502040204020203" pitchFamily="34" charset="-122"/>
                          <a:ea typeface="Microsoft YaHei UI Light" panose="020B0502040204020203" pitchFamily="34" charset="-122"/>
                        </a:rPr>
                        <a:t>Zoom</a:t>
                      </a:r>
                      <a:r>
                        <a:rPr lang="zh-CN" altLang="en-US" sz="1400" b="0" i="0" dirty="0">
                          <a:latin typeface="Microsoft YaHei UI Light" panose="020B0502040204020203" pitchFamily="34" charset="-122"/>
                          <a:ea typeface="Microsoft YaHei UI Light" panose="020B0502040204020203" pitchFamily="34" charset="-122"/>
                        </a:rPr>
                        <a:t>，飞书</a:t>
                      </a:r>
                      <a:endParaRPr lang="en-US" sz="14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2051975229"/>
                  </a:ext>
                </a:extLst>
              </a:tr>
              <a:tr h="5225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Microsoft YaHei UI Light" panose="020B0502040204020203" pitchFamily="34" charset="-122"/>
                          <a:ea typeface="Microsoft YaHei UI Light" panose="020B0502040204020203" pitchFamily="34" charset="-122"/>
                        </a:rPr>
                        <a:t>Outlook</a:t>
                      </a:r>
                    </a:p>
                  </a:txBody>
                  <a:tcPr/>
                </a:tc>
                <a:tc>
                  <a:txBody>
                    <a:bodyPr/>
                    <a:lstStyle/>
                    <a:p>
                      <a:r>
                        <a:rPr lang="en-US" sz="1400" b="0" i="0" dirty="0" err="1">
                          <a:latin typeface="Microsoft YaHei UI Light" panose="020B0502040204020203" pitchFamily="34" charset="-122"/>
                          <a:ea typeface="Microsoft YaHei UI Light" panose="020B0502040204020203" pitchFamily="34" charset="-122"/>
                        </a:rPr>
                        <a:t>邮件总结</a:t>
                      </a:r>
                      <a:r>
                        <a:rPr lang="zh-CN" altLang="en-US" sz="1400" b="0" i="0" dirty="0">
                          <a:latin typeface="Microsoft YaHei UI Light" panose="020B0502040204020203" pitchFamily="34" charset="-122"/>
                          <a:ea typeface="Microsoft YaHei UI Light" panose="020B0502040204020203" pitchFamily="34" charset="-122"/>
                        </a:rPr>
                        <a:t>，提示词生成邮件初稿，回复邮件模版</a:t>
                      </a:r>
                      <a:endParaRPr lang="en-US" sz="14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400" b="0" i="0" dirty="0">
                          <a:latin typeface="Microsoft YaHei UI Light" panose="020B0502040204020203" pitchFamily="34" charset="-122"/>
                          <a:ea typeface="Microsoft YaHei UI Light" panose="020B0502040204020203" pitchFamily="34" charset="-122"/>
                        </a:rPr>
                        <a:t>Gmail</a:t>
                      </a:r>
                      <a:r>
                        <a:rPr lang="zh-CN" altLang="en-US" sz="1400" b="0" i="0" dirty="0">
                          <a:latin typeface="Microsoft YaHei UI Light" panose="020B0502040204020203" pitchFamily="34" charset="-122"/>
                          <a:ea typeface="Microsoft YaHei UI Light" panose="020B0502040204020203" pitchFamily="34" charset="-122"/>
                        </a:rPr>
                        <a:t>，飞书</a:t>
                      </a:r>
                      <a:endParaRPr lang="en-US" sz="14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1666415769"/>
                  </a:ext>
                </a:extLst>
              </a:tr>
              <a:tr h="7464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latin typeface="Microsoft YaHei UI Light" panose="020B0502040204020203" pitchFamily="34" charset="-122"/>
                          <a:ea typeface="Microsoft YaHei UI Light" panose="020B0502040204020203" pitchFamily="34" charset="-122"/>
                        </a:rPr>
                        <a:t>365</a:t>
                      </a:r>
                      <a:r>
                        <a:rPr lang="zh-CN" altLang="en-US" sz="1400" b="0" i="0" dirty="0">
                          <a:latin typeface="Microsoft YaHei UI Light" panose="020B0502040204020203" pitchFamily="34" charset="-122"/>
                          <a:ea typeface="Microsoft YaHei UI Light" panose="020B0502040204020203" pitchFamily="34" charset="-122"/>
                        </a:rPr>
                        <a:t> </a:t>
                      </a:r>
                      <a:r>
                        <a:rPr lang="en-US" altLang="zh-CN" sz="1400" b="0" i="0" dirty="0">
                          <a:latin typeface="Microsoft YaHei UI Light" panose="020B0502040204020203" pitchFamily="34" charset="-122"/>
                          <a:ea typeface="Microsoft YaHei UI Light" panose="020B0502040204020203" pitchFamily="34" charset="-122"/>
                        </a:rPr>
                        <a:t>Chat</a:t>
                      </a:r>
                      <a:endParaRPr lang="en-US" sz="1400" b="0" i="0" dirty="0">
                        <a:latin typeface="Microsoft YaHei UI Light" panose="020B0502040204020203" pitchFamily="34" charset="-122"/>
                        <a:ea typeface="Microsoft YaHei UI Light" panose="020B0502040204020203"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dirty="0">
                          <a:latin typeface="Microsoft YaHei UI Light" panose="020B0502040204020203" pitchFamily="34" charset="-122"/>
                          <a:ea typeface="Microsoft YaHei UI Light" panose="020B0502040204020203" pitchFamily="34" charset="-122"/>
                        </a:rPr>
                        <a:t>企业的 </a:t>
                      </a:r>
                      <a:r>
                        <a:rPr lang="en-US" altLang="zh-CN" sz="1400" b="0" i="0" dirty="0">
                          <a:latin typeface="Microsoft YaHei UI Light" panose="020B0502040204020203" pitchFamily="34" charset="-122"/>
                          <a:ea typeface="Microsoft YaHei UI Light" panose="020B0502040204020203" pitchFamily="34" charset="-122"/>
                        </a:rPr>
                        <a:t>knowledge</a:t>
                      </a:r>
                      <a:r>
                        <a:rPr lang="zh-CN" altLang="en-US" sz="1400" b="0" i="0" dirty="0">
                          <a:latin typeface="Microsoft YaHei UI Light" panose="020B0502040204020203" pitchFamily="34" charset="-122"/>
                          <a:ea typeface="Microsoft YaHei UI Light" panose="020B0502040204020203" pitchFamily="34" charset="-122"/>
                        </a:rPr>
                        <a:t> 管理，个人的数据搜索引擎</a:t>
                      </a:r>
                      <a:endParaRPr lang="en-US" altLang="zh-CN" sz="1400" b="0" i="0" dirty="0">
                        <a:latin typeface="Microsoft YaHei UI Light" panose="020B0502040204020203" pitchFamily="34" charset="-122"/>
                        <a:ea typeface="Microsoft YaHei UI Light" panose="020B0502040204020203" pitchFamily="34" charset="-122"/>
                      </a:endParaRPr>
                    </a:p>
                    <a:p>
                      <a:endParaRPr lang="en-US" sz="14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400" b="0" i="0" dirty="0">
                          <a:latin typeface="Microsoft YaHei UI Light" panose="020B0502040204020203" pitchFamily="34" charset="-122"/>
                          <a:ea typeface="Microsoft YaHei UI Light" panose="020B0502040204020203" pitchFamily="34" charset="-122"/>
                        </a:rPr>
                        <a:t>Rewind</a:t>
                      </a:r>
                    </a:p>
                  </a:txBody>
                  <a:tcPr/>
                </a:tc>
                <a:extLst>
                  <a:ext uri="{0D108BD9-81ED-4DB2-BD59-A6C34878D82A}">
                    <a16:rowId xmlns:a16="http://schemas.microsoft.com/office/drawing/2014/main" val="3731749936"/>
                  </a:ext>
                </a:extLst>
              </a:tr>
              <a:tr h="522544">
                <a:tc>
                  <a:txBody>
                    <a:bodyPr/>
                    <a:lstStyle/>
                    <a:p>
                      <a:r>
                        <a:rPr lang="en-US" sz="1400" b="0" i="0" dirty="0">
                          <a:latin typeface="Microsoft YaHei UI Light" panose="020B0502040204020203" pitchFamily="34" charset="-122"/>
                          <a:ea typeface="Microsoft YaHei UI Light" panose="020B0502040204020203" pitchFamily="34" charset="-122"/>
                        </a:rPr>
                        <a:t>Word</a:t>
                      </a:r>
                    </a:p>
                  </a:txBody>
                  <a:tcPr/>
                </a:tc>
                <a:tc>
                  <a:txBody>
                    <a:bodyPr/>
                    <a:lstStyle/>
                    <a:p>
                      <a:r>
                        <a:rPr lang="zh-CN" altLang="en-US" sz="1400" b="0" i="0" dirty="0">
                          <a:latin typeface="Microsoft YaHei UI Light" panose="020B0502040204020203" pitchFamily="34" charset="-122"/>
                          <a:ea typeface="Microsoft YaHei UI Light" panose="020B0502040204020203" pitchFamily="34" charset="-122"/>
                        </a:rPr>
                        <a:t>提纲生成文档，</a:t>
                      </a:r>
                      <a:r>
                        <a:rPr lang="en-US" sz="1400" b="0" i="0" dirty="0" err="1">
                          <a:latin typeface="Microsoft YaHei UI Light" panose="020B0502040204020203" pitchFamily="34" charset="-122"/>
                          <a:ea typeface="Microsoft YaHei UI Light" panose="020B0502040204020203" pitchFamily="34" charset="-122"/>
                        </a:rPr>
                        <a:t>提示词生成文档片段</a:t>
                      </a:r>
                      <a:r>
                        <a:rPr lang="zh-CN" altLang="en-US" sz="1400" b="0" i="0" dirty="0">
                          <a:latin typeface="Microsoft YaHei UI Light" panose="020B0502040204020203" pitchFamily="34" charset="-122"/>
                          <a:ea typeface="Microsoft YaHei UI Light" panose="020B0502040204020203" pitchFamily="34" charset="-122"/>
                        </a:rPr>
                        <a:t>，总结，风格转换</a:t>
                      </a:r>
                      <a:endParaRPr lang="en-US" sz="14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400" b="0" i="0" dirty="0">
                          <a:latin typeface="Microsoft YaHei UI Light" panose="020B0502040204020203" pitchFamily="34" charset="-122"/>
                          <a:ea typeface="Microsoft YaHei UI Light" panose="020B0502040204020203" pitchFamily="34" charset="-122"/>
                        </a:rPr>
                        <a:t>Notion</a:t>
                      </a:r>
                      <a:r>
                        <a:rPr lang="zh-CN" altLang="en-US" sz="1400" b="0" i="0" dirty="0">
                          <a:latin typeface="Microsoft YaHei UI Light" panose="020B0502040204020203" pitchFamily="34" charset="-122"/>
                          <a:ea typeface="Microsoft YaHei UI Light" panose="020B0502040204020203" pitchFamily="34" charset="-122"/>
                        </a:rPr>
                        <a:t>，飞书，</a:t>
                      </a:r>
                      <a:r>
                        <a:rPr lang="en-US" altLang="zh-CN" sz="1400" b="0" i="0" dirty="0">
                          <a:latin typeface="Microsoft YaHei UI Light" panose="020B0502040204020203" pitchFamily="34" charset="-122"/>
                          <a:ea typeface="Microsoft YaHei UI Light" panose="020B0502040204020203" pitchFamily="34" charset="-122"/>
                        </a:rPr>
                        <a:t>google</a:t>
                      </a:r>
                      <a:r>
                        <a:rPr lang="zh-CN" altLang="en-US" sz="1400" b="0" i="0" dirty="0">
                          <a:latin typeface="Microsoft YaHei UI Light" panose="020B0502040204020203" pitchFamily="34" charset="-122"/>
                          <a:ea typeface="Microsoft YaHei UI Light" panose="020B0502040204020203" pitchFamily="34" charset="-122"/>
                        </a:rPr>
                        <a:t> </a:t>
                      </a:r>
                      <a:r>
                        <a:rPr lang="en-US" altLang="zh-CN" sz="1400" b="0" i="0" dirty="0">
                          <a:latin typeface="Microsoft YaHei UI Light" panose="020B0502040204020203" pitchFamily="34" charset="-122"/>
                          <a:ea typeface="Microsoft YaHei UI Light" panose="020B0502040204020203" pitchFamily="34" charset="-122"/>
                        </a:rPr>
                        <a:t>doc</a:t>
                      </a:r>
                      <a:r>
                        <a:rPr lang="zh-CN" altLang="en-US" sz="1400" b="0" i="0" dirty="0">
                          <a:latin typeface="Microsoft YaHei UI Light" panose="020B0502040204020203" pitchFamily="34" charset="-122"/>
                          <a:ea typeface="Microsoft YaHei UI Light" panose="020B0502040204020203" pitchFamily="34" charset="-122"/>
                        </a:rPr>
                        <a:t>，微信文档，</a:t>
                      </a:r>
                      <a:endParaRPr lang="en-US" sz="14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1156323735"/>
                  </a:ext>
                </a:extLst>
              </a:tr>
              <a:tr h="522544">
                <a:tc>
                  <a:txBody>
                    <a:bodyPr/>
                    <a:lstStyle/>
                    <a:p>
                      <a:r>
                        <a:rPr lang="en-US" sz="1400" b="0" i="0" dirty="0">
                          <a:latin typeface="Microsoft YaHei UI Light" panose="020B0502040204020203" pitchFamily="34" charset="-122"/>
                          <a:ea typeface="Microsoft YaHei UI Light" panose="020B0502040204020203" pitchFamily="34" charset="-122"/>
                        </a:rPr>
                        <a:t>Excel</a:t>
                      </a:r>
                    </a:p>
                  </a:txBody>
                  <a:tcPr/>
                </a:tc>
                <a:tc>
                  <a:txBody>
                    <a:bodyPr/>
                    <a:lstStyle/>
                    <a:p>
                      <a:r>
                        <a:rPr lang="zh-CN" altLang="en-US" sz="1400" b="0" i="0" dirty="0">
                          <a:latin typeface="Microsoft YaHei UI Light" panose="020B0502040204020203" pitchFamily="34" charset="-122"/>
                          <a:ea typeface="Microsoft YaHei UI Light" panose="020B0502040204020203" pitchFamily="34" charset="-122"/>
                        </a:rPr>
                        <a:t>自动可视化，通过问答来获得数据洞察</a:t>
                      </a:r>
                      <a:endParaRPr lang="en-US" sz="14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400" b="0" i="0" dirty="0" err="1">
                          <a:latin typeface="Microsoft YaHei UI Light" panose="020B0502040204020203" pitchFamily="34" charset="-122"/>
                          <a:ea typeface="Microsoft YaHei UI Light" panose="020B0502040204020203" pitchFamily="34" charset="-122"/>
                        </a:rPr>
                        <a:t>ChatGPT</a:t>
                      </a:r>
                      <a:r>
                        <a:rPr lang="zh-CN" altLang="en-US" sz="1400" b="0" i="0" dirty="0">
                          <a:latin typeface="Microsoft YaHei UI Light" panose="020B0502040204020203" pitchFamily="34" charset="-122"/>
                          <a:ea typeface="Microsoft YaHei UI Light" panose="020B0502040204020203" pitchFamily="34" charset="-122"/>
                        </a:rPr>
                        <a:t>，</a:t>
                      </a:r>
                      <a:r>
                        <a:rPr lang="en-US" sz="1400" b="0" i="0" dirty="0">
                          <a:latin typeface="Microsoft YaHei UI Light" panose="020B0502040204020203" pitchFamily="34" charset="-122"/>
                          <a:ea typeface="Microsoft YaHei UI Light" panose="020B0502040204020203" pitchFamily="34" charset="-122"/>
                        </a:rPr>
                        <a:t>Databricks</a:t>
                      </a:r>
                      <a:r>
                        <a:rPr lang="zh-CN" altLang="en-US" sz="1400" b="0" i="0" dirty="0">
                          <a:latin typeface="Microsoft YaHei UI Light" panose="020B0502040204020203" pitchFamily="34" charset="-122"/>
                          <a:ea typeface="Microsoft YaHei UI Light" panose="020B0502040204020203" pitchFamily="34" charset="-122"/>
                        </a:rPr>
                        <a:t>，</a:t>
                      </a:r>
                      <a:r>
                        <a:rPr lang="en-US" altLang="zh-CN" sz="1400" b="0" i="0" dirty="0">
                          <a:latin typeface="Microsoft YaHei UI Light" panose="020B0502040204020203" pitchFamily="34" charset="-122"/>
                          <a:ea typeface="Microsoft YaHei UI Light" panose="020B0502040204020203" pitchFamily="34" charset="-122"/>
                        </a:rPr>
                        <a:t>Snowflake</a:t>
                      </a:r>
                      <a:endParaRPr lang="en-US" sz="14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4180225361"/>
                  </a:ext>
                </a:extLst>
              </a:tr>
              <a:tr h="522544">
                <a:tc>
                  <a:txBody>
                    <a:bodyPr/>
                    <a:lstStyle/>
                    <a:p>
                      <a:r>
                        <a:rPr lang="en-US" sz="1400" b="0" i="0" dirty="0">
                          <a:latin typeface="Microsoft YaHei UI Light" panose="020B0502040204020203" pitchFamily="34" charset="-122"/>
                          <a:ea typeface="Microsoft YaHei UI Light" panose="020B0502040204020203" pitchFamily="34" charset="-122"/>
                        </a:rPr>
                        <a:t>PowerPoint</a:t>
                      </a:r>
                    </a:p>
                  </a:txBody>
                  <a:tcPr/>
                </a:tc>
                <a:tc>
                  <a:txBody>
                    <a:bodyPr/>
                    <a:lstStyle/>
                    <a:p>
                      <a:r>
                        <a:rPr lang="en-US" sz="1400" b="0" i="0" dirty="0" err="1">
                          <a:latin typeface="Microsoft YaHei UI Light" panose="020B0502040204020203" pitchFamily="34" charset="-122"/>
                          <a:ea typeface="Microsoft YaHei UI Light" panose="020B0502040204020203" pitchFamily="34" charset="-122"/>
                        </a:rPr>
                        <a:t>提纲生成初稿</a:t>
                      </a:r>
                      <a:r>
                        <a:rPr lang="zh-CN" altLang="en-US" sz="1400" b="0" i="0" dirty="0">
                          <a:latin typeface="Microsoft YaHei UI Light" panose="020B0502040204020203" pitchFamily="34" charset="-122"/>
                          <a:ea typeface="Microsoft YaHei UI Light" panose="020B0502040204020203" pitchFamily="34" charset="-122"/>
                        </a:rPr>
                        <a:t>，根据文字生成图片，文字总结，自动格式化</a:t>
                      </a:r>
                      <a:endParaRPr lang="en-US" sz="14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400" b="0" i="0" dirty="0">
                          <a:latin typeface="Microsoft YaHei UI Light" panose="020B0502040204020203" pitchFamily="34" charset="-122"/>
                          <a:ea typeface="Microsoft YaHei UI Light" panose="020B0502040204020203" pitchFamily="34" charset="-122"/>
                        </a:rPr>
                        <a:t>Gamma</a:t>
                      </a:r>
                      <a:r>
                        <a:rPr lang="zh-CN" altLang="en-US" sz="1400" b="0" i="0" dirty="0">
                          <a:latin typeface="Microsoft YaHei UI Light" panose="020B0502040204020203" pitchFamily="34" charset="-122"/>
                          <a:ea typeface="Microsoft YaHei UI Light" panose="020B0502040204020203" pitchFamily="34" charset="-122"/>
                        </a:rPr>
                        <a:t>，</a:t>
                      </a:r>
                      <a:r>
                        <a:rPr lang="en-US" altLang="zh-CN" sz="1400" b="0" i="0" dirty="0">
                          <a:latin typeface="Microsoft YaHei UI Light" panose="020B0502040204020203" pitchFamily="34" charset="-122"/>
                          <a:ea typeface="Microsoft YaHei UI Light" panose="020B0502040204020203" pitchFamily="34" charset="-122"/>
                        </a:rPr>
                        <a:t>Canva</a:t>
                      </a:r>
                      <a:endParaRPr lang="en-US" sz="14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2925904923"/>
                  </a:ext>
                </a:extLst>
              </a:tr>
            </a:tbl>
          </a:graphicData>
        </a:graphic>
      </p:graphicFrame>
      <p:sp>
        <p:nvSpPr>
          <p:cNvPr id="6" name="TextBox 5">
            <a:extLst>
              <a:ext uri="{FF2B5EF4-FFF2-40B4-BE49-F238E27FC236}">
                <a16:creationId xmlns:a16="http://schemas.microsoft.com/office/drawing/2014/main" id="{5CD53CED-077B-50AF-213B-39157E12FF39}"/>
              </a:ext>
            </a:extLst>
          </p:cNvPr>
          <p:cNvSpPr txBox="1"/>
          <p:nvPr/>
        </p:nvSpPr>
        <p:spPr>
          <a:xfrm>
            <a:off x="735495" y="5582777"/>
            <a:ext cx="10721010" cy="72770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Office</a:t>
            </a:r>
            <a:r>
              <a:rPr kumimoji="0" lang="zh-CN" altLang="en-US"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a:t>
            </a:r>
            <a:r>
              <a:rPr kumimoji="0" lang="en-US" altLang="zh-CN"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365</a:t>
            </a:r>
            <a:r>
              <a:rPr kumimoji="0" lang="zh-CN" altLang="en-US"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a:t>
            </a:r>
            <a:r>
              <a:rPr kumimoji="0" lang="en-US" altLang="zh-CN" sz="1800" b="0" i="0" u="none" strike="noStrike" kern="1200" cap="none" spc="0" normalizeH="0" baseline="0" noProof="0" dirty="0" err="1">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CoPilot</a:t>
            </a:r>
            <a:r>
              <a:rPr kumimoji="0" lang="zh-CN" altLang="en-US"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的实际体验和市场营销的功能有差距，主要功能竞争对手也轻易提供，</a:t>
            </a:r>
            <a:r>
              <a:rPr kumimoji="0" lang="en-US" altLang="zh-CN"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Office</a:t>
            </a:r>
            <a:r>
              <a:rPr kumimoji="0" lang="zh-CN" altLang="en-US"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a:t>
            </a:r>
            <a:r>
              <a:rPr kumimoji="0" lang="en-US" altLang="zh-CN"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365</a:t>
            </a:r>
            <a:r>
              <a:rPr kumimoji="0" lang="zh-CN" altLang="en-US"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难以建立</a:t>
            </a:r>
            <a:r>
              <a:rPr kumimoji="0" lang="en-US" altLang="zh-CN"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GAI</a:t>
            </a:r>
            <a:r>
              <a:rPr kumimoji="0" lang="zh-CN" altLang="en-US"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功能的护城河，区别是竞争对手无法无缝和</a:t>
            </a:r>
            <a:r>
              <a:rPr kumimoji="0" lang="en-US" altLang="zh-CN"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Office365</a:t>
            </a:r>
            <a:r>
              <a:rPr kumimoji="0" lang="zh-CN" altLang="en-US"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对接。</a:t>
            </a:r>
            <a:endParaRPr kumimoji="0" lang="en-US" altLang="zh-CN" sz="18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endParaRPr>
          </a:p>
        </p:txBody>
      </p:sp>
    </p:spTree>
    <p:extLst>
      <p:ext uri="{BB962C8B-B14F-4D97-AF65-F5344CB8AC3E}">
        <p14:creationId xmlns:p14="http://schemas.microsoft.com/office/powerpoint/2010/main" val="40696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57CF-FEFD-8908-68B6-547D30FA3768}"/>
              </a:ext>
            </a:extLst>
          </p:cNvPr>
          <p:cNvSpPr>
            <a:spLocks noGrp="1"/>
          </p:cNvSpPr>
          <p:nvPr>
            <p:ph type="title"/>
          </p:nvPr>
        </p:nvSpPr>
        <p:spPr/>
        <p:txBody>
          <a:bodyPr/>
          <a:lstStyle/>
          <a:p>
            <a:r>
              <a:rPr lang="en-US" dirty="0"/>
              <a:t>GAI</a:t>
            </a:r>
            <a:r>
              <a:rPr lang="zh-CN" altLang="en-US" dirty="0"/>
              <a:t> 市场不温不火的主要原因</a:t>
            </a:r>
            <a:endParaRPr lang="en-US" dirty="0"/>
          </a:p>
        </p:txBody>
      </p:sp>
      <p:sp>
        <p:nvSpPr>
          <p:cNvPr id="3" name="Content Placeholder 2">
            <a:extLst>
              <a:ext uri="{FF2B5EF4-FFF2-40B4-BE49-F238E27FC236}">
                <a16:creationId xmlns:a16="http://schemas.microsoft.com/office/drawing/2014/main" id="{9AED4654-D2CC-E906-5DB1-49E82BD90F97}"/>
              </a:ext>
            </a:extLst>
          </p:cNvPr>
          <p:cNvSpPr>
            <a:spLocks noGrp="1"/>
          </p:cNvSpPr>
          <p:nvPr>
            <p:ph idx="1"/>
          </p:nvPr>
        </p:nvSpPr>
        <p:spPr>
          <a:xfrm>
            <a:off x="4572000" y="1606963"/>
            <a:ext cx="7213600" cy="2067570"/>
          </a:xfrm>
        </p:spPr>
        <p:txBody>
          <a:bodyPr>
            <a:normAutofit fontScale="92500" lnSpcReduction="10000"/>
          </a:bodyPr>
          <a:lstStyle/>
          <a:p>
            <a:pPr>
              <a:lnSpc>
                <a:spcPct val="110000"/>
              </a:lnSpc>
            </a:pPr>
            <a:r>
              <a:rPr lang="zh-CN" altLang="en-US" sz="1600" dirty="0"/>
              <a:t>主要大厂还在追赶</a:t>
            </a:r>
            <a:r>
              <a:rPr lang="en-US" altLang="zh-CN" sz="1600" dirty="0" err="1"/>
              <a:t>ChatGPT</a:t>
            </a:r>
            <a:r>
              <a:rPr lang="zh-CN" altLang="en-US" sz="1600" dirty="0"/>
              <a:t>，没有时间和资源去营造市场和生态</a:t>
            </a:r>
            <a:endParaRPr lang="en-US" altLang="zh-CN" sz="1600" dirty="0"/>
          </a:p>
          <a:p>
            <a:pPr>
              <a:lnSpc>
                <a:spcPct val="110000"/>
              </a:lnSpc>
            </a:pPr>
            <a:r>
              <a:rPr lang="en-US" altLang="zh-CN" sz="1600" dirty="0" err="1"/>
              <a:t>OpenAI</a:t>
            </a:r>
            <a:r>
              <a:rPr lang="zh-CN" altLang="en-US" sz="1600" dirty="0"/>
              <a:t> 自身的问题，前有天险，后有追兵</a:t>
            </a:r>
            <a:endParaRPr lang="en-US" altLang="zh-CN" sz="1600" dirty="0"/>
          </a:p>
          <a:p>
            <a:pPr lvl="1">
              <a:lnSpc>
                <a:spcPct val="110000"/>
              </a:lnSpc>
            </a:pPr>
            <a:r>
              <a:rPr lang="zh-CN" altLang="en-US" sz="1400" dirty="0"/>
              <a:t>公司还不稳定，商业化 </a:t>
            </a:r>
            <a:r>
              <a:rPr lang="en-US" altLang="zh-CN" sz="1400" dirty="0"/>
              <a:t>vs</a:t>
            </a:r>
            <a:r>
              <a:rPr lang="zh-CN" altLang="en-US" sz="1400" dirty="0"/>
              <a:t> 研究，加速派 </a:t>
            </a:r>
            <a:r>
              <a:rPr lang="en-US" altLang="zh-CN" sz="1400" dirty="0"/>
              <a:t>vs</a:t>
            </a:r>
            <a:r>
              <a:rPr lang="zh-CN" altLang="en-US" sz="1400" dirty="0"/>
              <a:t> 安全派的斗争</a:t>
            </a:r>
            <a:endParaRPr lang="en-US" altLang="zh-CN" sz="1400" dirty="0"/>
          </a:p>
          <a:p>
            <a:pPr lvl="1">
              <a:lnSpc>
                <a:spcPct val="110000"/>
              </a:lnSpc>
            </a:pPr>
            <a:r>
              <a:rPr lang="zh-CN" altLang="en-US" sz="1400" dirty="0"/>
              <a:t>主要聚集商业化和扩大用户生态，和微软有竞合关系</a:t>
            </a:r>
            <a:endParaRPr lang="en-US" altLang="zh-CN" sz="1400" dirty="0"/>
          </a:p>
          <a:p>
            <a:pPr lvl="1">
              <a:lnSpc>
                <a:spcPct val="110000"/>
              </a:lnSpc>
            </a:pPr>
            <a:r>
              <a:rPr lang="zh-CN" altLang="en-US" sz="1400" dirty="0"/>
              <a:t>大厂通过投资和开源的模型能力迅速逼近</a:t>
            </a:r>
            <a:r>
              <a:rPr lang="en-US" altLang="zh-CN" sz="1400" dirty="0" err="1"/>
              <a:t>ChatGPT</a:t>
            </a:r>
            <a:endParaRPr lang="en-US" altLang="zh-CN" sz="1400" dirty="0"/>
          </a:p>
          <a:p>
            <a:pPr>
              <a:lnSpc>
                <a:spcPct val="110000"/>
              </a:lnSpc>
            </a:pPr>
            <a:r>
              <a:rPr lang="en-US" sz="1600" dirty="0" err="1"/>
              <a:t>因为流动性紧张</a:t>
            </a:r>
            <a:r>
              <a:rPr lang="zh-CN" altLang="en-US" sz="1600" dirty="0"/>
              <a:t>，</a:t>
            </a:r>
            <a:r>
              <a:rPr lang="en-US" altLang="zh-CN" sz="1600" dirty="0"/>
              <a:t>IPO</a:t>
            </a:r>
            <a:r>
              <a:rPr lang="zh-CN" altLang="en-US" sz="1600" dirty="0"/>
              <a:t>上市大幅减少，独角兽估值调低，风险</a:t>
            </a:r>
            <a:r>
              <a:rPr lang="en-US" sz="1600" dirty="0"/>
              <a:t>投资降低到</a:t>
            </a:r>
            <a:r>
              <a:rPr lang="en-US" altLang="zh-CN" sz="1600" dirty="0"/>
              <a:t>2017</a:t>
            </a:r>
            <a:r>
              <a:rPr lang="zh-CN" altLang="en-US" sz="1600" dirty="0"/>
              <a:t>年水平，相比</a:t>
            </a:r>
            <a:r>
              <a:rPr lang="en-US" altLang="zh-CN" sz="1600" dirty="0"/>
              <a:t>2022</a:t>
            </a:r>
            <a:r>
              <a:rPr lang="zh-CN" altLang="en-US" sz="1600" dirty="0"/>
              <a:t>年下降</a:t>
            </a:r>
            <a:r>
              <a:rPr lang="en-US" altLang="zh-CN" sz="1600" dirty="0"/>
              <a:t>30%</a:t>
            </a:r>
            <a:r>
              <a:rPr lang="zh-CN" altLang="en-US" sz="1600" dirty="0"/>
              <a:t>，创新企业很难获得融资</a:t>
            </a:r>
            <a:endParaRPr lang="en-US" altLang="zh-CN" sz="1600" dirty="0"/>
          </a:p>
          <a:p>
            <a:pPr lvl="1"/>
            <a:endParaRPr lang="en-US" altLang="zh-CN" sz="1400" dirty="0"/>
          </a:p>
          <a:p>
            <a:pPr lvl="2"/>
            <a:endParaRPr lang="en-US" altLang="zh-CN" sz="1200" dirty="0"/>
          </a:p>
        </p:txBody>
      </p:sp>
      <p:pic>
        <p:nvPicPr>
          <p:cNvPr id="12290" name="Picture 2">
            <a:extLst>
              <a:ext uri="{FF2B5EF4-FFF2-40B4-BE49-F238E27FC236}">
                <a16:creationId xmlns:a16="http://schemas.microsoft.com/office/drawing/2014/main" id="{CFE6381B-5668-8CF8-7C6E-98F375D6B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525103"/>
            <a:ext cx="4165600" cy="23675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45F9E0E9-B6F7-4E6D-3817-3B6D3D7C3B99}"/>
              </a:ext>
            </a:extLst>
          </p:cNvPr>
          <p:cNvGraphicFramePr>
            <a:graphicFrameLocks noGrp="1"/>
          </p:cNvGraphicFramePr>
          <p:nvPr/>
        </p:nvGraphicFramePr>
        <p:xfrm>
          <a:off x="838200" y="4140627"/>
          <a:ext cx="10642060" cy="2578792"/>
        </p:xfrm>
        <a:graphic>
          <a:graphicData uri="http://schemas.openxmlformats.org/drawingml/2006/table">
            <a:tbl>
              <a:tblPr>
                <a:tableStyleId>{5940675A-B579-460E-94D1-54222C63F5DA}</a:tableStyleId>
              </a:tblPr>
              <a:tblGrid>
                <a:gridCol w="876407">
                  <a:extLst>
                    <a:ext uri="{9D8B030D-6E8A-4147-A177-3AD203B41FA5}">
                      <a16:colId xmlns:a16="http://schemas.microsoft.com/office/drawing/2014/main" val="261101972"/>
                    </a:ext>
                  </a:extLst>
                </a:gridCol>
                <a:gridCol w="1235022">
                  <a:extLst>
                    <a:ext uri="{9D8B030D-6E8A-4147-A177-3AD203B41FA5}">
                      <a16:colId xmlns:a16="http://schemas.microsoft.com/office/drawing/2014/main" val="4003422179"/>
                    </a:ext>
                  </a:extLst>
                </a:gridCol>
                <a:gridCol w="1536795">
                  <a:extLst>
                    <a:ext uri="{9D8B030D-6E8A-4147-A177-3AD203B41FA5}">
                      <a16:colId xmlns:a16="http://schemas.microsoft.com/office/drawing/2014/main" val="2467186806"/>
                    </a:ext>
                  </a:extLst>
                </a:gridCol>
                <a:gridCol w="6993836">
                  <a:extLst>
                    <a:ext uri="{9D8B030D-6E8A-4147-A177-3AD203B41FA5}">
                      <a16:colId xmlns:a16="http://schemas.microsoft.com/office/drawing/2014/main" val="3276307468"/>
                    </a:ext>
                  </a:extLst>
                </a:gridCol>
              </a:tblGrid>
              <a:tr h="152421">
                <a:tc>
                  <a:txBody>
                    <a:bodyPr/>
                    <a:lstStyle/>
                    <a:p>
                      <a:pPr algn="ctr" fontAlgn="b"/>
                      <a:r>
                        <a:rPr lang="zh-CN" altLang="en-US" sz="1100" b="0" i="0" dirty="0">
                          <a:effectLst/>
                          <a:latin typeface="Microsoft YaHei UI" panose="020B0503020204020204" pitchFamily="34" charset="-122"/>
                          <a:ea typeface="Microsoft YaHei UI" panose="020B0503020204020204" pitchFamily="34" charset="-122"/>
                        </a:rPr>
                        <a:t>排名</a:t>
                      </a:r>
                    </a:p>
                  </a:txBody>
                  <a:tcPr marL="16736" marR="16736" marT="8368" marB="8368" anchor="ctr">
                    <a:solidFill>
                      <a:schemeClr val="accent2">
                        <a:lumMod val="60000"/>
                        <a:lumOff val="40000"/>
                      </a:schemeClr>
                    </a:solidFill>
                  </a:tcPr>
                </a:tc>
                <a:tc>
                  <a:txBody>
                    <a:bodyPr/>
                    <a:lstStyle/>
                    <a:p>
                      <a:pPr algn="ctr" fontAlgn="b"/>
                      <a:r>
                        <a:rPr lang="zh-CN" altLang="en-US" sz="1100" b="0" i="0" dirty="0">
                          <a:effectLst/>
                          <a:latin typeface="Microsoft YaHei UI" panose="020B0503020204020204" pitchFamily="34" charset="-122"/>
                          <a:ea typeface="Microsoft YaHei UI" panose="020B0503020204020204" pitchFamily="34" charset="-122"/>
                        </a:rPr>
                        <a:t>公司名称</a:t>
                      </a:r>
                    </a:p>
                  </a:txBody>
                  <a:tcPr marL="16736" marR="16736" marT="8368" marB="8368" anchor="ctr">
                    <a:solidFill>
                      <a:schemeClr val="accent2">
                        <a:lumMod val="60000"/>
                        <a:lumOff val="40000"/>
                      </a:schemeClr>
                    </a:solidFill>
                  </a:tcPr>
                </a:tc>
                <a:tc>
                  <a:txBody>
                    <a:bodyPr/>
                    <a:lstStyle/>
                    <a:p>
                      <a:pPr algn="ctr" fontAlgn="b"/>
                      <a:r>
                        <a:rPr lang="zh-CN" altLang="en-US" sz="1100" b="0" i="0">
                          <a:effectLst/>
                          <a:latin typeface="Microsoft YaHei UI" panose="020B0503020204020204" pitchFamily="34" charset="-122"/>
                          <a:ea typeface="Microsoft YaHei UI" panose="020B0503020204020204" pitchFamily="34" charset="-122"/>
                        </a:rPr>
                        <a:t>交易价值（美元）</a:t>
                      </a:r>
                    </a:p>
                  </a:txBody>
                  <a:tcPr marL="16736" marR="16736" marT="8368" marB="8368" anchor="ctr">
                    <a:solidFill>
                      <a:schemeClr val="accent2">
                        <a:lumMod val="60000"/>
                        <a:lumOff val="40000"/>
                      </a:schemeClr>
                    </a:solidFill>
                  </a:tcPr>
                </a:tc>
                <a:tc>
                  <a:txBody>
                    <a:bodyPr/>
                    <a:lstStyle/>
                    <a:p>
                      <a:pPr algn="ctr" fontAlgn="b"/>
                      <a:r>
                        <a:rPr lang="zh-CN" altLang="en-US" sz="1100" b="0" i="0">
                          <a:effectLst/>
                          <a:latin typeface="Microsoft YaHei UI" panose="020B0503020204020204" pitchFamily="34" charset="-122"/>
                          <a:ea typeface="Microsoft YaHei UI" panose="020B0503020204020204" pitchFamily="34" charset="-122"/>
                        </a:rPr>
                        <a:t>详情</a:t>
                      </a:r>
                      <a:endParaRPr lang="zh-CN" altLang="en-US" sz="1100" b="0" i="0" dirty="0">
                        <a:effectLst/>
                        <a:latin typeface="Microsoft YaHei UI" panose="020B0503020204020204" pitchFamily="34" charset="-122"/>
                        <a:ea typeface="Microsoft YaHei UI" panose="020B0503020204020204" pitchFamily="34" charset="-122"/>
                      </a:endParaRPr>
                    </a:p>
                  </a:txBody>
                  <a:tcPr marL="16736" marR="16736" marT="8368" marB="8368" anchor="ctr">
                    <a:solidFill>
                      <a:schemeClr val="accent2">
                        <a:lumMod val="60000"/>
                        <a:lumOff val="40000"/>
                      </a:schemeClr>
                    </a:solidFill>
                  </a:tcPr>
                </a:tc>
                <a:extLst>
                  <a:ext uri="{0D108BD9-81ED-4DB2-BD59-A6C34878D82A}">
                    <a16:rowId xmlns:a16="http://schemas.microsoft.com/office/drawing/2014/main" val="2068019104"/>
                  </a:ext>
                </a:extLst>
              </a:tr>
              <a:tr h="292064">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1</a:t>
                      </a:r>
                    </a:p>
                  </a:txBody>
                  <a:tcPr marL="16736" marR="16736" marT="8368" marB="8368" anchor="ctr"/>
                </a:tc>
                <a:tc>
                  <a:txBody>
                    <a:bodyPr/>
                    <a:lstStyle/>
                    <a:p>
                      <a:pPr algn="ctr" fontAlgn="base"/>
                      <a:r>
                        <a:rPr lang="en-US" sz="1100" b="0" i="0" dirty="0" err="1">
                          <a:effectLst/>
                          <a:latin typeface="Microsoft YaHei UI" panose="020B0503020204020204" pitchFamily="34" charset="-122"/>
                          <a:ea typeface="Microsoft YaHei UI" panose="020B0503020204020204" pitchFamily="34" charset="-122"/>
                        </a:rPr>
                        <a:t>OpenAI</a:t>
                      </a:r>
                      <a:endParaRPr lang="en-US" sz="1100" b="0" i="0" dirty="0">
                        <a:effectLst/>
                        <a:latin typeface="Microsoft YaHei UI" panose="020B0503020204020204" pitchFamily="34" charset="-122"/>
                        <a:ea typeface="Microsoft YaHei UI" panose="020B0503020204020204" pitchFamily="34" charset="-122"/>
                      </a:endParaRP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100</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zh-CN" altLang="en-US" sz="1100" b="0" i="0">
                          <a:effectLst/>
                          <a:latin typeface="Microsoft YaHei UI" panose="020B0503020204020204" pitchFamily="34" charset="-122"/>
                          <a:ea typeface="Microsoft YaHei UI" panose="020B0503020204020204" pitchFamily="34" charset="-122"/>
                        </a:rPr>
                        <a:t>微软对</a:t>
                      </a:r>
                      <a:r>
                        <a:rPr lang="en-US" sz="1100" b="0" i="0">
                          <a:effectLst/>
                          <a:latin typeface="Microsoft YaHei UI" panose="020B0503020204020204" pitchFamily="34" charset="-122"/>
                          <a:ea typeface="Microsoft YaHei UI" panose="020B0503020204020204" pitchFamily="34" charset="-122"/>
                        </a:rPr>
                        <a:t>OpenAI</a:t>
                      </a:r>
                      <a:r>
                        <a:rPr lang="zh-CN" altLang="en-US" sz="1100" b="0" i="0">
                          <a:effectLst/>
                          <a:latin typeface="Microsoft YaHei UI" panose="020B0503020204020204" pitchFamily="34" charset="-122"/>
                          <a:ea typeface="Microsoft YaHei UI" panose="020B0503020204020204" pitchFamily="34" charset="-122"/>
                        </a:rPr>
                        <a:t>的投资，标志着在</a:t>
                      </a:r>
                      <a:r>
                        <a:rPr lang="en-US" sz="1100" b="0" i="0">
                          <a:effectLst/>
                          <a:latin typeface="Microsoft YaHei UI" panose="020B0503020204020204" pitchFamily="34" charset="-122"/>
                          <a:ea typeface="Microsoft YaHei UI" panose="020B0503020204020204" pitchFamily="34" charset="-122"/>
                        </a:rPr>
                        <a:t>AI</a:t>
                      </a:r>
                      <a:r>
                        <a:rPr lang="zh-CN" altLang="en-US" sz="1100" b="0" i="0">
                          <a:effectLst/>
                          <a:latin typeface="Microsoft YaHei UI" panose="020B0503020204020204" pitchFamily="34" charset="-122"/>
                          <a:ea typeface="Microsoft YaHei UI" panose="020B0503020204020204" pitchFamily="34" charset="-122"/>
                        </a:rPr>
                        <a:t>领域的重要地位，超越了其他科技巨头如</a:t>
                      </a:r>
                      <a:r>
                        <a:rPr lang="en-US" sz="1100" b="0" i="0">
                          <a:effectLst/>
                          <a:latin typeface="Microsoft YaHei UI" panose="020B0503020204020204" pitchFamily="34" charset="-122"/>
                          <a:ea typeface="Microsoft YaHei UI" panose="020B0503020204020204" pitchFamily="34" charset="-122"/>
                        </a:rPr>
                        <a:t>Alphabet</a:t>
                      </a:r>
                      <a:r>
                        <a:rPr lang="zh-CN" altLang="en-US" sz="1100" b="0" i="0">
                          <a:effectLst/>
                          <a:latin typeface="Microsoft YaHei UI" panose="020B0503020204020204" pitchFamily="34" charset="-122"/>
                          <a:ea typeface="Microsoft YaHei UI" panose="020B0503020204020204" pitchFamily="34" charset="-122"/>
                        </a:rPr>
                        <a:t>和</a:t>
                      </a:r>
                      <a:r>
                        <a:rPr lang="en-US" sz="1100" b="0" i="0">
                          <a:effectLst/>
                          <a:latin typeface="Microsoft YaHei UI" panose="020B0503020204020204" pitchFamily="34" charset="-122"/>
                          <a:ea typeface="Microsoft YaHei UI" panose="020B0503020204020204" pitchFamily="34" charset="-122"/>
                        </a:rPr>
                        <a:t>Amazon。</a:t>
                      </a:r>
                    </a:p>
                  </a:txBody>
                  <a:tcPr marL="16736" marR="16736" marT="8368" marB="8368" anchor="ctr"/>
                </a:tc>
                <a:extLst>
                  <a:ext uri="{0D108BD9-81ED-4DB2-BD59-A6C34878D82A}">
                    <a16:rowId xmlns:a16="http://schemas.microsoft.com/office/drawing/2014/main" val="3522433456"/>
                  </a:ext>
                </a:extLst>
              </a:tr>
              <a:tr h="292064">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2</a:t>
                      </a:r>
                    </a:p>
                  </a:txBody>
                  <a:tcPr marL="16736" marR="16736" marT="8368" marB="8368" anchor="ctr"/>
                </a:tc>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Anthropic</a:t>
                      </a: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40</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en-US" sz="1100" b="0" i="0">
                          <a:effectLst/>
                          <a:latin typeface="Microsoft YaHei UI" panose="020B0503020204020204" pitchFamily="34" charset="-122"/>
                          <a:ea typeface="Microsoft YaHei UI" panose="020B0503020204020204" pitchFamily="34" charset="-122"/>
                        </a:rPr>
                        <a:t>Anthropic</a:t>
                      </a:r>
                      <a:r>
                        <a:rPr lang="zh-CN" altLang="en-US" sz="1100" b="0" i="0">
                          <a:effectLst/>
                          <a:latin typeface="Microsoft YaHei UI" panose="020B0503020204020204" pitchFamily="34" charset="-122"/>
                          <a:ea typeface="Microsoft YaHei UI" panose="020B0503020204020204" pitchFamily="34" charset="-122"/>
                        </a:rPr>
                        <a:t>与亚马逊的融资轮，包括立即投资</a:t>
                      </a:r>
                      <a:r>
                        <a:rPr lang="en-US" altLang="zh-CN" sz="1100" b="0" i="0">
                          <a:effectLst/>
                          <a:latin typeface="Microsoft YaHei UI" panose="020B0503020204020204" pitchFamily="34" charset="-122"/>
                          <a:ea typeface="Microsoft YaHei UI" panose="020B0503020204020204" pitchFamily="34" charset="-122"/>
                        </a:rPr>
                        <a:t>12.5</a:t>
                      </a:r>
                      <a:r>
                        <a:rPr lang="zh-CN" altLang="en-US" sz="1100" b="0" i="0">
                          <a:effectLst/>
                          <a:latin typeface="Microsoft YaHei UI" panose="020B0503020204020204" pitchFamily="34" charset="-122"/>
                          <a:ea typeface="Microsoft YaHei UI" panose="020B0503020204020204" pitchFamily="34" charset="-122"/>
                        </a:rPr>
                        <a:t>亿美元和额外选择权</a:t>
                      </a:r>
                      <a:r>
                        <a:rPr lang="en-US" altLang="zh-CN" sz="1100" b="0" i="0">
                          <a:effectLst/>
                          <a:latin typeface="Microsoft YaHei UI" panose="020B0503020204020204" pitchFamily="34" charset="-122"/>
                          <a:ea typeface="Microsoft YaHei UI" panose="020B0503020204020204" pitchFamily="34" charset="-122"/>
                        </a:rPr>
                        <a:t>2.75</a:t>
                      </a:r>
                      <a:r>
                        <a:rPr lang="zh-CN" altLang="en-US" sz="1100" b="0" i="0">
                          <a:effectLst/>
                          <a:latin typeface="Microsoft YaHei UI" panose="020B0503020204020204" pitchFamily="34" charset="-122"/>
                          <a:ea typeface="Microsoft YaHei UI" panose="020B0503020204020204" pitchFamily="34" charset="-122"/>
                        </a:rPr>
                        <a:t>亿美元。</a:t>
                      </a:r>
                      <a:r>
                        <a:rPr lang="en-US" sz="1100" b="0" i="0">
                          <a:effectLst/>
                          <a:latin typeface="Microsoft YaHei UI" panose="020B0503020204020204" pitchFamily="34" charset="-122"/>
                          <a:ea typeface="Microsoft YaHei UI" panose="020B0503020204020204" pitchFamily="34" charset="-122"/>
                        </a:rPr>
                        <a:t>Anthropic</a:t>
                      </a:r>
                      <a:r>
                        <a:rPr lang="zh-CN" altLang="en-US" sz="1100" b="0" i="0">
                          <a:effectLst/>
                          <a:latin typeface="Microsoft YaHei UI" panose="020B0503020204020204" pitchFamily="34" charset="-122"/>
                          <a:ea typeface="Microsoft YaHei UI" panose="020B0503020204020204" pitchFamily="34" charset="-122"/>
                        </a:rPr>
                        <a:t>将使用亚马逊网络服务为其模型提供服务。</a:t>
                      </a:r>
                    </a:p>
                  </a:txBody>
                  <a:tcPr marL="16736" marR="16736" marT="8368" marB="8368" anchor="ctr"/>
                </a:tc>
                <a:extLst>
                  <a:ext uri="{0D108BD9-81ED-4DB2-BD59-A6C34878D82A}">
                    <a16:rowId xmlns:a16="http://schemas.microsoft.com/office/drawing/2014/main" val="511103175"/>
                  </a:ext>
                </a:extLst>
              </a:tr>
              <a:tr h="152421">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3</a:t>
                      </a:r>
                    </a:p>
                  </a:txBody>
                  <a:tcPr marL="16736" marR="16736" marT="8368" marB="8368" anchor="ctr"/>
                </a:tc>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Anthropic</a:t>
                      </a: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20</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en-US" sz="1100" b="0" i="0">
                          <a:effectLst/>
                          <a:latin typeface="Microsoft YaHei UI" panose="020B0503020204020204" pitchFamily="34" charset="-122"/>
                          <a:ea typeface="Microsoft YaHei UI" panose="020B0503020204020204" pitchFamily="34" charset="-122"/>
                        </a:rPr>
                        <a:t>Anthropic</a:t>
                      </a:r>
                      <a:r>
                        <a:rPr lang="zh-CN" altLang="en-US" sz="1100" b="0" i="0">
                          <a:effectLst/>
                          <a:latin typeface="Microsoft YaHei UI" panose="020B0503020204020204" pitchFamily="34" charset="-122"/>
                          <a:ea typeface="Microsoft YaHei UI" panose="020B0503020204020204" pitchFamily="34" charset="-122"/>
                        </a:rPr>
                        <a:t>与谷歌的另一笔重大交易，包括</a:t>
                      </a:r>
                      <a:r>
                        <a:rPr lang="en-US" altLang="zh-CN" sz="1100" b="0" i="0">
                          <a:effectLst/>
                          <a:latin typeface="Microsoft YaHei UI" panose="020B0503020204020204" pitchFamily="34" charset="-122"/>
                          <a:ea typeface="Microsoft YaHei UI" panose="020B0503020204020204" pitchFamily="34" charset="-122"/>
                        </a:rPr>
                        <a:t>5</a:t>
                      </a:r>
                      <a:r>
                        <a:rPr lang="zh-CN" altLang="en-US" sz="1100" b="0" i="0">
                          <a:effectLst/>
                          <a:latin typeface="Microsoft YaHei UI" panose="020B0503020204020204" pitchFamily="34" charset="-122"/>
                          <a:ea typeface="Microsoft YaHei UI" panose="020B0503020204020204" pitchFamily="34" charset="-122"/>
                        </a:rPr>
                        <a:t>亿美元的预付款和随后的</a:t>
                      </a:r>
                      <a:r>
                        <a:rPr lang="en-US" altLang="zh-CN" sz="1100" b="0" i="0">
                          <a:effectLst/>
                          <a:latin typeface="Microsoft YaHei UI" panose="020B0503020204020204" pitchFamily="34" charset="-122"/>
                          <a:ea typeface="Microsoft YaHei UI" panose="020B0503020204020204" pitchFamily="34" charset="-122"/>
                        </a:rPr>
                        <a:t>15</a:t>
                      </a:r>
                      <a:r>
                        <a:rPr lang="zh-CN" altLang="en-US" sz="1100" b="0" i="0">
                          <a:effectLst/>
                          <a:latin typeface="Microsoft YaHei UI" panose="020B0503020204020204" pitchFamily="34" charset="-122"/>
                          <a:ea typeface="Microsoft YaHei UI" panose="020B0503020204020204" pitchFamily="34" charset="-122"/>
                        </a:rPr>
                        <a:t>亿美元。</a:t>
                      </a:r>
                    </a:p>
                  </a:txBody>
                  <a:tcPr marL="16736" marR="16736" marT="8368" marB="8368" anchor="ctr"/>
                </a:tc>
                <a:extLst>
                  <a:ext uri="{0D108BD9-81ED-4DB2-BD59-A6C34878D82A}">
                    <a16:rowId xmlns:a16="http://schemas.microsoft.com/office/drawing/2014/main" val="1088119067"/>
                  </a:ext>
                </a:extLst>
              </a:tr>
              <a:tr h="292064">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4</a:t>
                      </a:r>
                    </a:p>
                  </a:txBody>
                  <a:tcPr marL="16736" marR="16736" marT="8368" marB="8368" anchor="ctr"/>
                </a:tc>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Inflection AI</a:t>
                      </a: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13</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zh-CN" altLang="en-US" sz="1100" b="0" i="0">
                          <a:effectLst/>
                          <a:latin typeface="Microsoft YaHei UI" panose="020B0503020204020204" pitchFamily="34" charset="-122"/>
                          <a:ea typeface="Microsoft YaHei UI" panose="020B0503020204020204" pitchFamily="34" charset="-122"/>
                        </a:rPr>
                        <a:t>由微软、</a:t>
                      </a:r>
                      <a:r>
                        <a:rPr lang="en-US" sz="1100" b="0" i="0">
                          <a:effectLst/>
                          <a:latin typeface="Microsoft YaHei UI" panose="020B0503020204020204" pitchFamily="34" charset="-122"/>
                          <a:ea typeface="Microsoft YaHei UI" panose="020B0503020204020204" pitchFamily="34" charset="-122"/>
                        </a:rPr>
                        <a:t>Reid Hoffman、</a:t>
                      </a:r>
                      <a:r>
                        <a:rPr lang="zh-CN" altLang="en-US" sz="1100" b="0" i="0">
                          <a:effectLst/>
                          <a:latin typeface="Microsoft YaHei UI" panose="020B0503020204020204" pitchFamily="34" charset="-122"/>
                          <a:ea typeface="Microsoft YaHei UI" panose="020B0503020204020204" pitchFamily="34" charset="-122"/>
                        </a:rPr>
                        <a:t>比尔</a:t>
                      </a:r>
                      <a:r>
                        <a:rPr lang="en-US" altLang="zh-CN" sz="1100" b="0" i="0">
                          <a:effectLst/>
                          <a:latin typeface="Microsoft YaHei UI" panose="020B0503020204020204" pitchFamily="34" charset="-122"/>
                          <a:ea typeface="Microsoft YaHei UI" panose="020B0503020204020204" pitchFamily="34" charset="-122"/>
                        </a:rPr>
                        <a:t>·</a:t>
                      </a:r>
                      <a:r>
                        <a:rPr lang="zh-CN" altLang="en-US" sz="1100" b="0" i="0">
                          <a:effectLst/>
                          <a:latin typeface="Microsoft YaHei UI" panose="020B0503020204020204" pitchFamily="34" charset="-122"/>
                          <a:ea typeface="Microsoft YaHei UI" panose="020B0503020204020204" pitchFamily="34" charset="-122"/>
                        </a:rPr>
                        <a:t>盖茨、埃里克</a:t>
                      </a:r>
                      <a:r>
                        <a:rPr lang="en-US" altLang="zh-CN" sz="1100" b="0" i="0">
                          <a:effectLst/>
                          <a:latin typeface="Microsoft YaHei UI" panose="020B0503020204020204" pitchFamily="34" charset="-122"/>
                          <a:ea typeface="Microsoft YaHei UI" panose="020B0503020204020204" pitchFamily="34" charset="-122"/>
                        </a:rPr>
                        <a:t>·</a:t>
                      </a:r>
                      <a:r>
                        <a:rPr lang="zh-CN" altLang="en-US" sz="1100" b="0" i="0">
                          <a:effectLst/>
                          <a:latin typeface="Microsoft YaHei UI" panose="020B0503020204020204" pitchFamily="34" charset="-122"/>
                          <a:ea typeface="Microsoft YaHei UI" panose="020B0503020204020204" pitchFamily="34" charset="-122"/>
                        </a:rPr>
                        <a:t>施密特和英伟达领投的重要融资轮，将</a:t>
                      </a:r>
                      <a:r>
                        <a:rPr lang="en-US" sz="1100" b="0" i="0">
                          <a:effectLst/>
                          <a:latin typeface="Microsoft YaHei UI" panose="020B0503020204020204" pitchFamily="34" charset="-122"/>
                          <a:ea typeface="Microsoft YaHei UI" panose="020B0503020204020204" pitchFamily="34" charset="-122"/>
                        </a:rPr>
                        <a:t>Inflection AI</a:t>
                      </a:r>
                      <a:r>
                        <a:rPr lang="zh-CN" altLang="en-US" sz="1100" b="0" i="0">
                          <a:effectLst/>
                          <a:latin typeface="Microsoft YaHei UI" panose="020B0503020204020204" pitchFamily="34" charset="-122"/>
                          <a:ea typeface="Microsoft YaHei UI" panose="020B0503020204020204" pitchFamily="34" charset="-122"/>
                        </a:rPr>
                        <a:t>的估值提高到</a:t>
                      </a:r>
                      <a:r>
                        <a:rPr lang="en-US" altLang="zh-CN" sz="1100" b="0" i="0">
                          <a:effectLst/>
                          <a:latin typeface="Microsoft YaHei UI" panose="020B0503020204020204" pitchFamily="34" charset="-122"/>
                          <a:ea typeface="Microsoft YaHei UI" panose="020B0503020204020204" pitchFamily="34" charset="-122"/>
                        </a:rPr>
                        <a:t>40</a:t>
                      </a:r>
                      <a:r>
                        <a:rPr lang="zh-CN" altLang="en-US" sz="1100" b="0" i="0">
                          <a:effectLst/>
                          <a:latin typeface="Microsoft YaHei UI" panose="020B0503020204020204" pitchFamily="34" charset="-122"/>
                          <a:ea typeface="Microsoft YaHei UI" panose="020B0503020204020204" pitchFamily="34" charset="-122"/>
                        </a:rPr>
                        <a:t>亿美元。</a:t>
                      </a:r>
                    </a:p>
                  </a:txBody>
                  <a:tcPr marL="16736" marR="16736" marT="8368" marB="8368" anchor="ctr"/>
                </a:tc>
                <a:extLst>
                  <a:ext uri="{0D108BD9-81ED-4DB2-BD59-A6C34878D82A}">
                    <a16:rowId xmlns:a16="http://schemas.microsoft.com/office/drawing/2014/main" val="2108654009"/>
                  </a:ext>
                </a:extLst>
              </a:tr>
              <a:tr h="152421">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5</a:t>
                      </a:r>
                    </a:p>
                  </a:txBody>
                  <a:tcPr marL="16736" marR="16736" marT="8368" marB="8368" anchor="ctr"/>
                </a:tc>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Metropolis</a:t>
                      </a: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11</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en-US" sz="1100" b="0" i="0">
                          <a:effectLst/>
                          <a:latin typeface="Microsoft YaHei UI" panose="020B0503020204020204" pitchFamily="34" charset="-122"/>
                          <a:ea typeface="Microsoft YaHei UI" panose="020B0503020204020204" pitchFamily="34" charset="-122"/>
                        </a:rPr>
                        <a:t>AI</a:t>
                      </a:r>
                      <a:r>
                        <a:rPr lang="zh-CN" altLang="en-US" sz="1100" b="0" i="0">
                          <a:effectLst/>
                          <a:latin typeface="Microsoft YaHei UI" panose="020B0503020204020204" pitchFamily="34" charset="-122"/>
                          <a:ea typeface="Microsoft YaHei UI" panose="020B0503020204020204" pitchFamily="34" charset="-122"/>
                        </a:rPr>
                        <a:t>驱动的停车初创公司获得的资金，包括</a:t>
                      </a:r>
                      <a:r>
                        <a:rPr lang="en-US" altLang="zh-CN" sz="1100" b="0" i="0">
                          <a:effectLst/>
                          <a:latin typeface="Microsoft YaHei UI" panose="020B0503020204020204" pitchFamily="34" charset="-122"/>
                          <a:ea typeface="Microsoft YaHei UI" panose="020B0503020204020204" pitchFamily="34" charset="-122"/>
                        </a:rPr>
                        <a:t>10.5</a:t>
                      </a:r>
                      <a:r>
                        <a:rPr lang="zh-CN" altLang="en-US" sz="1100" b="0" i="0">
                          <a:effectLst/>
                          <a:latin typeface="Microsoft YaHei UI" panose="020B0503020204020204" pitchFamily="34" charset="-122"/>
                          <a:ea typeface="Microsoft YaHei UI" panose="020B0503020204020204" pitchFamily="34" charset="-122"/>
                        </a:rPr>
                        <a:t>亿美元的</a:t>
                      </a:r>
                      <a:r>
                        <a:rPr lang="en-US" sz="1100" b="0" i="0">
                          <a:effectLst/>
                          <a:latin typeface="Microsoft YaHei UI" panose="020B0503020204020204" pitchFamily="34" charset="-122"/>
                          <a:ea typeface="Microsoft YaHei UI" panose="020B0503020204020204" pitchFamily="34" charset="-122"/>
                        </a:rPr>
                        <a:t>C</a:t>
                      </a:r>
                      <a:r>
                        <a:rPr lang="zh-CN" altLang="en-US" sz="1100" b="0" i="0">
                          <a:effectLst/>
                          <a:latin typeface="Microsoft YaHei UI" panose="020B0503020204020204" pitchFamily="34" charset="-122"/>
                          <a:ea typeface="Microsoft YaHei UI" panose="020B0503020204020204" pitchFamily="34" charset="-122"/>
                        </a:rPr>
                        <a:t>轮融资和</a:t>
                      </a:r>
                      <a:r>
                        <a:rPr lang="en-US" altLang="zh-CN" sz="1100" b="0" i="0">
                          <a:effectLst/>
                          <a:latin typeface="Microsoft YaHei UI" panose="020B0503020204020204" pitchFamily="34" charset="-122"/>
                          <a:ea typeface="Microsoft YaHei UI" panose="020B0503020204020204" pitchFamily="34" charset="-122"/>
                        </a:rPr>
                        <a:t>6.5</a:t>
                      </a:r>
                      <a:r>
                        <a:rPr lang="zh-CN" altLang="en-US" sz="1100" b="0" i="0">
                          <a:effectLst/>
                          <a:latin typeface="Microsoft YaHei UI" panose="020B0503020204020204" pitchFamily="34" charset="-122"/>
                          <a:ea typeface="Microsoft YaHei UI" panose="020B0503020204020204" pitchFamily="34" charset="-122"/>
                        </a:rPr>
                        <a:t>亿美元的债务融资。</a:t>
                      </a:r>
                    </a:p>
                  </a:txBody>
                  <a:tcPr marL="16736" marR="16736" marT="8368" marB="8368" anchor="ctr"/>
                </a:tc>
                <a:extLst>
                  <a:ext uri="{0D108BD9-81ED-4DB2-BD59-A6C34878D82A}">
                    <a16:rowId xmlns:a16="http://schemas.microsoft.com/office/drawing/2014/main" val="2786495168"/>
                  </a:ext>
                </a:extLst>
              </a:tr>
              <a:tr h="292064">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6</a:t>
                      </a:r>
                    </a:p>
                  </a:txBody>
                  <a:tcPr marL="16736" marR="16736" marT="8368" marB="8368" anchor="ctr"/>
                </a:tc>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Databricks</a:t>
                      </a: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6.85</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en-US" sz="1100" b="0" i="0">
                          <a:effectLst/>
                          <a:latin typeface="Microsoft YaHei UI" panose="020B0503020204020204" pitchFamily="34" charset="-122"/>
                          <a:ea typeface="Microsoft YaHei UI" panose="020B0503020204020204" pitchFamily="34" charset="-122"/>
                        </a:rPr>
                        <a:t>AI</a:t>
                      </a:r>
                      <a:r>
                        <a:rPr lang="zh-CN" altLang="en-US" sz="1100" b="0" i="0">
                          <a:effectLst/>
                          <a:latin typeface="Microsoft YaHei UI" panose="020B0503020204020204" pitchFamily="34" charset="-122"/>
                          <a:ea typeface="Microsoft YaHei UI" panose="020B0503020204020204" pitchFamily="34" charset="-122"/>
                        </a:rPr>
                        <a:t>增强的数据分析公司的重大</a:t>
                      </a:r>
                      <a:r>
                        <a:rPr lang="en-US" sz="1100" b="0" i="0">
                          <a:effectLst/>
                          <a:latin typeface="Microsoft YaHei UI" panose="020B0503020204020204" pitchFamily="34" charset="-122"/>
                          <a:ea typeface="Microsoft YaHei UI" panose="020B0503020204020204" pitchFamily="34" charset="-122"/>
                        </a:rPr>
                        <a:t>I</a:t>
                      </a:r>
                      <a:r>
                        <a:rPr lang="zh-CN" altLang="en-US" sz="1100" b="0" i="0">
                          <a:effectLst/>
                          <a:latin typeface="Microsoft YaHei UI" panose="020B0503020204020204" pitchFamily="34" charset="-122"/>
                          <a:ea typeface="Microsoft YaHei UI" panose="020B0503020204020204" pitchFamily="34" charset="-122"/>
                        </a:rPr>
                        <a:t>轮融资，由</a:t>
                      </a:r>
                      <a:r>
                        <a:rPr lang="en-US" sz="1100" b="0" i="0">
                          <a:effectLst/>
                          <a:latin typeface="Microsoft YaHei UI" panose="020B0503020204020204" pitchFamily="34" charset="-122"/>
                          <a:ea typeface="Microsoft YaHei UI" panose="020B0503020204020204" pitchFamily="34" charset="-122"/>
                        </a:rPr>
                        <a:t>T. Rowe Price Associates</a:t>
                      </a:r>
                      <a:r>
                        <a:rPr lang="zh-CN" altLang="en-US" sz="1100" b="0" i="0">
                          <a:effectLst/>
                          <a:latin typeface="Microsoft YaHei UI" panose="020B0503020204020204" pitchFamily="34" charset="-122"/>
                          <a:ea typeface="Microsoft YaHei UI" panose="020B0503020204020204" pitchFamily="34" charset="-122"/>
                        </a:rPr>
                        <a:t>领投，将</a:t>
                      </a:r>
                      <a:r>
                        <a:rPr lang="en-US" sz="1100" b="0" i="0">
                          <a:effectLst/>
                          <a:latin typeface="Microsoft YaHei UI" panose="020B0503020204020204" pitchFamily="34" charset="-122"/>
                          <a:ea typeface="Microsoft YaHei UI" panose="020B0503020204020204" pitchFamily="34" charset="-122"/>
                        </a:rPr>
                        <a:t>Databricks</a:t>
                      </a:r>
                      <a:r>
                        <a:rPr lang="zh-CN" altLang="en-US" sz="1100" b="0" i="0">
                          <a:effectLst/>
                          <a:latin typeface="Microsoft YaHei UI" panose="020B0503020204020204" pitchFamily="34" charset="-122"/>
                          <a:ea typeface="Microsoft YaHei UI" panose="020B0503020204020204" pitchFamily="34" charset="-122"/>
                        </a:rPr>
                        <a:t>的估值提升至</a:t>
                      </a:r>
                      <a:r>
                        <a:rPr lang="en-US" altLang="zh-CN" sz="1100" b="0" i="0">
                          <a:effectLst/>
                          <a:latin typeface="Microsoft YaHei UI" panose="020B0503020204020204" pitchFamily="34" charset="-122"/>
                          <a:ea typeface="Microsoft YaHei UI" panose="020B0503020204020204" pitchFamily="34" charset="-122"/>
                        </a:rPr>
                        <a:t>430</a:t>
                      </a:r>
                      <a:r>
                        <a:rPr lang="zh-CN" altLang="en-US" sz="1100" b="0" i="0">
                          <a:effectLst/>
                          <a:latin typeface="Microsoft YaHei UI" panose="020B0503020204020204" pitchFamily="34" charset="-122"/>
                          <a:ea typeface="Microsoft YaHei UI" panose="020B0503020204020204" pitchFamily="34" charset="-122"/>
                        </a:rPr>
                        <a:t>亿美元。</a:t>
                      </a:r>
                      <a:endParaRPr lang="zh-CN" altLang="en-US" sz="1100" b="0" i="0" dirty="0">
                        <a:effectLst/>
                        <a:latin typeface="Microsoft YaHei UI" panose="020B0503020204020204" pitchFamily="34" charset="-122"/>
                        <a:ea typeface="Microsoft YaHei UI" panose="020B0503020204020204" pitchFamily="34" charset="-122"/>
                      </a:endParaRPr>
                    </a:p>
                  </a:txBody>
                  <a:tcPr marL="16736" marR="16736" marT="8368" marB="8368" anchor="ctr"/>
                </a:tc>
                <a:extLst>
                  <a:ext uri="{0D108BD9-81ED-4DB2-BD59-A6C34878D82A}">
                    <a16:rowId xmlns:a16="http://schemas.microsoft.com/office/drawing/2014/main" val="3703018027"/>
                  </a:ext>
                </a:extLst>
              </a:tr>
              <a:tr h="152421">
                <a:tc>
                  <a:txBody>
                    <a:bodyPr/>
                    <a:lstStyle/>
                    <a:p>
                      <a:pPr algn="ctr" fontAlgn="base"/>
                      <a:r>
                        <a:rPr lang="en-US" altLang="zh-CN" sz="1100" b="0" i="0">
                          <a:effectLst/>
                          <a:latin typeface="Microsoft YaHei UI" panose="020B0503020204020204" pitchFamily="34" charset="-122"/>
                          <a:ea typeface="Microsoft YaHei UI" panose="020B0503020204020204" pitchFamily="34" charset="-122"/>
                        </a:rPr>
                        <a:t>7(</a:t>
                      </a:r>
                      <a:r>
                        <a:rPr lang="zh-CN" altLang="en-US" sz="1100" b="0" i="0">
                          <a:effectLst/>
                          <a:latin typeface="Microsoft YaHei UI" panose="020B0503020204020204" pitchFamily="34" charset="-122"/>
                          <a:ea typeface="Microsoft YaHei UI" panose="020B0503020204020204" pitchFamily="34" charset="-122"/>
                        </a:rPr>
                        <a:t>并列</a:t>
                      </a:r>
                      <a:r>
                        <a:rPr lang="en-US" altLang="zh-CN" sz="1100" b="0" i="0">
                          <a:effectLst/>
                          <a:latin typeface="Microsoft YaHei UI" panose="020B0503020204020204" pitchFamily="34" charset="-122"/>
                          <a:ea typeface="Microsoft YaHei UI" panose="020B0503020204020204" pitchFamily="34" charset="-122"/>
                        </a:rPr>
                        <a:t>)</a:t>
                      </a:r>
                    </a:p>
                  </a:txBody>
                  <a:tcPr marL="16736" marR="16736" marT="8368" marB="8368" anchor="ctr"/>
                </a:tc>
                <a:tc>
                  <a:txBody>
                    <a:bodyPr/>
                    <a:lstStyle/>
                    <a:p>
                      <a:pPr algn="ctr" fontAlgn="base"/>
                      <a:r>
                        <a:rPr lang="en-US" sz="1100" b="0" i="0">
                          <a:effectLst/>
                          <a:latin typeface="Microsoft YaHei UI" panose="020B0503020204020204" pitchFamily="34" charset="-122"/>
                          <a:ea typeface="Microsoft YaHei UI" panose="020B0503020204020204" pitchFamily="34" charset="-122"/>
                        </a:rPr>
                        <a:t>Aleph Alpha</a:t>
                      </a: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5</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zh-CN" altLang="en-US" sz="1100" b="0" i="0">
                          <a:effectLst/>
                          <a:latin typeface="Microsoft YaHei UI" panose="020B0503020204020204" pitchFamily="34" charset="-122"/>
                          <a:ea typeface="Microsoft YaHei UI" panose="020B0503020204020204" pitchFamily="34" charset="-122"/>
                        </a:rPr>
                        <a:t>德国</a:t>
                      </a:r>
                      <a:r>
                        <a:rPr lang="en-US" sz="1100" b="0" i="0">
                          <a:effectLst/>
                          <a:latin typeface="Microsoft YaHei UI" panose="020B0503020204020204" pitchFamily="34" charset="-122"/>
                          <a:ea typeface="Microsoft YaHei UI" panose="020B0503020204020204" pitchFamily="34" charset="-122"/>
                        </a:rPr>
                        <a:t>AI</a:t>
                      </a:r>
                      <a:r>
                        <a:rPr lang="zh-CN" altLang="en-US" sz="1100" b="0" i="0">
                          <a:effectLst/>
                          <a:latin typeface="Microsoft YaHei UI" panose="020B0503020204020204" pitchFamily="34" charset="-122"/>
                          <a:ea typeface="Microsoft YaHei UI" panose="020B0503020204020204" pitchFamily="34" charset="-122"/>
                        </a:rPr>
                        <a:t>初创公司在大型语言和多模态模型领域的</a:t>
                      </a:r>
                      <a:r>
                        <a:rPr lang="en-US" sz="1100" b="0" i="0">
                          <a:effectLst/>
                          <a:latin typeface="Microsoft YaHei UI" panose="020B0503020204020204" pitchFamily="34" charset="-122"/>
                          <a:ea typeface="Microsoft YaHei UI" panose="020B0503020204020204" pitchFamily="34" charset="-122"/>
                        </a:rPr>
                        <a:t>B</a:t>
                      </a:r>
                      <a:r>
                        <a:rPr lang="zh-CN" altLang="en-US" sz="1100" b="0" i="0">
                          <a:effectLst/>
                          <a:latin typeface="Microsoft YaHei UI" panose="020B0503020204020204" pitchFamily="34" charset="-122"/>
                          <a:ea typeface="Microsoft YaHei UI" panose="020B0503020204020204" pitchFamily="34" charset="-122"/>
                        </a:rPr>
                        <a:t>轮融资。</a:t>
                      </a:r>
                      <a:endParaRPr lang="zh-CN" altLang="en-US" sz="1100" b="0" i="0" dirty="0">
                        <a:effectLst/>
                        <a:latin typeface="Microsoft YaHei UI" panose="020B0503020204020204" pitchFamily="34" charset="-122"/>
                        <a:ea typeface="Microsoft YaHei UI" panose="020B0503020204020204" pitchFamily="34" charset="-122"/>
                      </a:endParaRPr>
                    </a:p>
                  </a:txBody>
                  <a:tcPr marL="16736" marR="16736" marT="8368" marB="8368" anchor="ctr"/>
                </a:tc>
                <a:extLst>
                  <a:ext uri="{0D108BD9-81ED-4DB2-BD59-A6C34878D82A}">
                    <a16:rowId xmlns:a16="http://schemas.microsoft.com/office/drawing/2014/main" val="3472291184"/>
                  </a:ext>
                </a:extLst>
              </a:tr>
              <a:tr h="152421">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7(</a:t>
                      </a:r>
                      <a:r>
                        <a:rPr lang="zh-CN" altLang="en-US" sz="1100" b="0" i="0" dirty="0">
                          <a:effectLst/>
                          <a:latin typeface="Microsoft YaHei UI" panose="020B0503020204020204" pitchFamily="34" charset="-122"/>
                          <a:ea typeface="Microsoft YaHei UI" panose="020B0503020204020204" pitchFamily="34" charset="-122"/>
                        </a:rPr>
                        <a:t>并列</a:t>
                      </a:r>
                      <a:r>
                        <a:rPr lang="en-US" altLang="zh-CN" sz="1100" b="0" i="0" dirty="0">
                          <a:effectLst/>
                          <a:latin typeface="Microsoft YaHei UI" panose="020B0503020204020204" pitchFamily="34" charset="-122"/>
                          <a:ea typeface="Microsoft YaHei UI" panose="020B0503020204020204" pitchFamily="34" charset="-122"/>
                        </a:rPr>
                        <a:t>)</a:t>
                      </a:r>
                    </a:p>
                  </a:txBody>
                  <a:tcPr marL="16736" marR="16736" marT="8368" marB="8368" anchor="ctr"/>
                </a:tc>
                <a:tc>
                  <a:txBody>
                    <a:bodyPr/>
                    <a:lstStyle/>
                    <a:p>
                      <a:pPr algn="ctr" fontAlgn="base"/>
                      <a:r>
                        <a:rPr lang="en-US" sz="1100" b="0" i="0" dirty="0" err="1">
                          <a:effectLst/>
                          <a:latin typeface="Microsoft YaHei UI" panose="020B0503020204020204" pitchFamily="34" charset="-122"/>
                          <a:ea typeface="Microsoft YaHei UI" panose="020B0503020204020204" pitchFamily="34" charset="-122"/>
                        </a:rPr>
                        <a:t>SandboxAQ</a:t>
                      </a:r>
                      <a:endParaRPr lang="en-US" sz="1100" b="0" i="0" dirty="0">
                        <a:effectLst/>
                        <a:latin typeface="Microsoft YaHei UI" panose="020B0503020204020204" pitchFamily="34" charset="-122"/>
                        <a:ea typeface="Microsoft YaHei UI" panose="020B0503020204020204" pitchFamily="34" charset="-122"/>
                      </a:endParaRP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5</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en-US" sz="1100" b="0" i="0">
                          <a:effectLst/>
                          <a:latin typeface="Microsoft YaHei UI" panose="020B0503020204020204" pitchFamily="34" charset="-122"/>
                          <a:ea typeface="Microsoft YaHei UI" panose="020B0503020204020204" pitchFamily="34" charset="-122"/>
                        </a:rPr>
                        <a:t>AI</a:t>
                      </a:r>
                      <a:r>
                        <a:rPr lang="zh-CN" altLang="en-US" sz="1100" b="0" i="0">
                          <a:effectLst/>
                          <a:latin typeface="Microsoft YaHei UI" panose="020B0503020204020204" pitchFamily="34" charset="-122"/>
                          <a:ea typeface="Microsoft YaHei UI" panose="020B0503020204020204" pitchFamily="34" charset="-122"/>
                        </a:rPr>
                        <a:t>和量子计算初创公司的融资，专注于</a:t>
                      </a:r>
                      <a:r>
                        <a:rPr lang="en-US" sz="1100" b="0" i="0">
                          <a:effectLst/>
                          <a:latin typeface="Microsoft YaHei UI" panose="020B0503020204020204" pitchFamily="34" charset="-122"/>
                          <a:ea typeface="Microsoft YaHei UI" panose="020B0503020204020204" pitchFamily="34" charset="-122"/>
                        </a:rPr>
                        <a:t>AI</a:t>
                      </a:r>
                      <a:r>
                        <a:rPr lang="zh-CN" altLang="en-US" sz="1100" b="0" i="0">
                          <a:effectLst/>
                          <a:latin typeface="Microsoft YaHei UI" panose="020B0503020204020204" pitchFamily="34" charset="-122"/>
                          <a:ea typeface="Microsoft YaHei UI" panose="020B0503020204020204" pitchFamily="34" charset="-122"/>
                        </a:rPr>
                        <a:t>和量子效应在各个行业的应用。</a:t>
                      </a:r>
                      <a:endParaRPr lang="zh-CN" altLang="en-US" sz="1100" b="0" i="0" dirty="0">
                        <a:effectLst/>
                        <a:latin typeface="Microsoft YaHei UI" panose="020B0503020204020204" pitchFamily="34" charset="-122"/>
                        <a:ea typeface="Microsoft YaHei UI" panose="020B0503020204020204" pitchFamily="34" charset="-122"/>
                      </a:endParaRPr>
                    </a:p>
                  </a:txBody>
                  <a:tcPr marL="16736" marR="16736" marT="8368" marB="8368" anchor="ctr"/>
                </a:tc>
                <a:extLst>
                  <a:ext uri="{0D108BD9-81ED-4DB2-BD59-A6C34878D82A}">
                    <a16:rowId xmlns:a16="http://schemas.microsoft.com/office/drawing/2014/main" val="2441968945"/>
                  </a:ext>
                </a:extLst>
              </a:tr>
              <a:tr h="152421">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9</a:t>
                      </a:r>
                    </a:p>
                  </a:txBody>
                  <a:tcPr marL="16736" marR="16736" marT="8368" marB="8368" anchor="ctr"/>
                </a:tc>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Mistral AI</a:t>
                      </a: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4.87</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zh-CN" altLang="en-US" sz="1100" b="0" i="0">
                          <a:effectLst/>
                          <a:latin typeface="Microsoft YaHei UI" panose="020B0503020204020204" pitchFamily="34" charset="-122"/>
                          <a:ea typeface="Microsoft YaHei UI" panose="020B0503020204020204" pitchFamily="34" charset="-122"/>
                        </a:rPr>
                        <a:t>巴黎</a:t>
                      </a:r>
                      <a:r>
                        <a:rPr lang="en-US" sz="1100" b="0" i="0">
                          <a:effectLst/>
                          <a:latin typeface="Microsoft YaHei UI" panose="020B0503020204020204" pitchFamily="34" charset="-122"/>
                          <a:ea typeface="Microsoft YaHei UI" panose="020B0503020204020204" pitchFamily="34" charset="-122"/>
                        </a:rPr>
                        <a:t>AI</a:t>
                      </a:r>
                      <a:r>
                        <a:rPr lang="zh-CN" altLang="en-US" sz="1100" b="0" i="0">
                          <a:effectLst/>
                          <a:latin typeface="Microsoft YaHei UI" panose="020B0503020204020204" pitchFamily="34" charset="-122"/>
                          <a:ea typeface="Microsoft YaHei UI" panose="020B0503020204020204" pitchFamily="34" charset="-122"/>
                        </a:rPr>
                        <a:t>初创公司的重大融资轮，包括来自主要投资者的股权和可转换债务。</a:t>
                      </a:r>
                      <a:endParaRPr lang="zh-CN" altLang="en-US" sz="1100" b="0" i="0" dirty="0">
                        <a:effectLst/>
                        <a:latin typeface="Microsoft YaHei UI" panose="020B0503020204020204" pitchFamily="34" charset="-122"/>
                        <a:ea typeface="Microsoft YaHei UI" panose="020B0503020204020204" pitchFamily="34" charset="-122"/>
                      </a:endParaRPr>
                    </a:p>
                  </a:txBody>
                  <a:tcPr marL="16736" marR="16736" marT="8368" marB="8368" anchor="ctr"/>
                </a:tc>
                <a:extLst>
                  <a:ext uri="{0D108BD9-81ED-4DB2-BD59-A6C34878D82A}">
                    <a16:rowId xmlns:a16="http://schemas.microsoft.com/office/drawing/2014/main" val="1340760056"/>
                  </a:ext>
                </a:extLst>
              </a:tr>
              <a:tr h="152421">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10</a:t>
                      </a:r>
                    </a:p>
                  </a:txBody>
                  <a:tcPr marL="16736" marR="16736" marT="8368" marB="8368" anchor="ctr"/>
                </a:tc>
                <a:tc>
                  <a:txBody>
                    <a:bodyPr/>
                    <a:lstStyle/>
                    <a:p>
                      <a:pPr algn="ctr" fontAlgn="base"/>
                      <a:r>
                        <a:rPr lang="en-US" sz="1100" b="0" i="0" dirty="0">
                          <a:effectLst/>
                          <a:latin typeface="Microsoft YaHei UI" panose="020B0503020204020204" pitchFamily="34" charset="-122"/>
                          <a:ea typeface="Microsoft YaHei UI" panose="020B0503020204020204" pitchFamily="34" charset="-122"/>
                        </a:rPr>
                        <a:t>Anthropic</a:t>
                      </a:r>
                    </a:p>
                  </a:txBody>
                  <a:tcPr marL="16736" marR="16736" marT="8368" marB="8368" anchor="ctr"/>
                </a:tc>
                <a:tc>
                  <a:txBody>
                    <a:bodyPr/>
                    <a:lstStyle/>
                    <a:p>
                      <a:pPr algn="ctr" fontAlgn="base"/>
                      <a:r>
                        <a:rPr lang="en-US" altLang="zh-CN" sz="1100" b="0" i="0" dirty="0">
                          <a:effectLst/>
                          <a:latin typeface="Microsoft YaHei UI" panose="020B0503020204020204" pitchFamily="34" charset="-122"/>
                          <a:ea typeface="Microsoft YaHei UI" panose="020B0503020204020204" pitchFamily="34" charset="-122"/>
                        </a:rPr>
                        <a:t>4.5</a:t>
                      </a:r>
                      <a:r>
                        <a:rPr lang="zh-CN" altLang="en-US" sz="1100" b="0" i="0" dirty="0">
                          <a:effectLst/>
                          <a:latin typeface="Microsoft YaHei UI" panose="020B0503020204020204" pitchFamily="34" charset="-122"/>
                          <a:ea typeface="Microsoft YaHei UI" panose="020B0503020204020204" pitchFamily="34" charset="-122"/>
                        </a:rPr>
                        <a:t>亿美元</a:t>
                      </a:r>
                    </a:p>
                  </a:txBody>
                  <a:tcPr marL="16736" marR="16736" marT="8368" marB="8368" anchor="ctr"/>
                </a:tc>
                <a:tc>
                  <a:txBody>
                    <a:bodyPr/>
                    <a:lstStyle/>
                    <a:p>
                      <a:pPr algn="l" fontAlgn="base"/>
                      <a:r>
                        <a:rPr lang="en-US" sz="1100" b="0" i="0" dirty="0">
                          <a:effectLst/>
                          <a:latin typeface="Microsoft YaHei UI" panose="020B0503020204020204" pitchFamily="34" charset="-122"/>
                          <a:ea typeface="Microsoft YaHei UI" panose="020B0503020204020204" pitchFamily="34" charset="-122"/>
                        </a:rPr>
                        <a:t>Anthropic</a:t>
                      </a:r>
                      <a:r>
                        <a:rPr lang="zh-CN" altLang="en-US" sz="1100" b="0" i="0" dirty="0">
                          <a:effectLst/>
                          <a:latin typeface="Microsoft YaHei UI" panose="020B0503020204020204" pitchFamily="34" charset="-122"/>
                          <a:ea typeface="Microsoft YaHei UI" panose="020B0503020204020204" pitchFamily="34" charset="-122"/>
                        </a:rPr>
                        <a:t>由</a:t>
                      </a:r>
                      <a:r>
                        <a:rPr lang="en-US" sz="1100" b="0" i="0" dirty="0">
                          <a:effectLst/>
                          <a:latin typeface="Microsoft YaHei UI" panose="020B0503020204020204" pitchFamily="34" charset="-122"/>
                          <a:ea typeface="Microsoft YaHei UI" panose="020B0503020204020204" pitchFamily="34" charset="-122"/>
                        </a:rPr>
                        <a:t>Spark Capital</a:t>
                      </a:r>
                      <a:r>
                        <a:rPr lang="zh-CN" altLang="en-US" sz="1100" b="0" i="0" dirty="0">
                          <a:effectLst/>
                          <a:latin typeface="Microsoft YaHei UI" panose="020B0503020204020204" pitchFamily="34" charset="-122"/>
                          <a:ea typeface="Microsoft YaHei UI" panose="020B0503020204020204" pitchFamily="34" charset="-122"/>
                        </a:rPr>
                        <a:t>领投的</a:t>
                      </a:r>
                      <a:r>
                        <a:rPr lang="en-US" sz="1100" b="0" i="0" dirty="0">
                          <a:effectLst/>
                          <a:latin typeface="Microsoft YaHei UI" panose="020B0503020204020204" pitchFamily="34" charset="-122"/>
                          <a:ea typeface="Microsoft YaHei UI" panose="020B0503020204020204" pitchFamily="34" charset="-122"/>
                        </a:rPr>
                        <a:t>C</a:t>
                      </a:r>
                      <a:r>
                        <a:rPr lang="zh-CN" altLang="en-US" sz="1100" b="0" i="0" dirty="0">
                          <a:effectLst/>
                          <a:latin typeface="Microsoft YaHei UI" panose="020B0503020204020204" pitchFamily="34" charset="-122"/>
                          <a:ea typeface="Microsoft YaHei UI" panose="020B0503020204020204" pitchFamily="34" charset="-122"/>
                        </a:rPr>
                        <a:t>轮融资</a:t>
                      </a:r>
                    </a:p>
                  </a:txBody>
                  <a:tcPr marL="16736" marR="16736" marT="8368" marB="8368" anchor="ctr"/>
                </a:tc>
                <a:extLst>
                  <a:ext uri="{0D108BD9-81ED-4DB2-BD59-A6C34878D82A}">
                    <a16:rowId xmlns:a16="http://schemas.microsoft.com/office/drawing/2014/main" val="1335563181"/>
                  </a:ext>
                </a:extLst>
              </a:tr>
            </a:tbl>
          </a:graphicData>
        </a:graphic>
      </p:graphicFrame>
      <p:sp>
        <p:nvSpPr>
          <p:cNvPr id="10" name="TextBox 9">
            <a:extLst>
              <a:ext uri="{FF2B5EF4-FFF2-40B4-BE49-F238E27FC236}">
                <a16:creationId xmlns:a16="http://schemas.microsoft.com/office/drawing/2014/main" id="{6097C6FA-9DB2-A13D-EC07-4AD0B8CD5209}"/>
              </a:ext>
            </a:extLst>
          </p:cNvPr>
          <p:cNvSpPr txBox="1"/>
          <p:nvPr/>
        </p:nvSpPr>
        <p:spPr>
          <a:xfrm>
            <a:off x="2489200" y="3817875"/>
            <a:ext cx="60960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2023</a:t>
            </a:r>
            <a:r>
              <a:rPr kumimoji="0" lang="zh-CN" altLang="en-US"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AI</a:t>
            </a:r>
            <a:r>
              <a:rPr kumimoji="0" lang="zh-CN" altLang="en-US"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领域 </a:t>
            </a:r>
            <a:r>
              <a:rPr kumimoji="0" lang="en-US" altLang="zh-CN"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Top</a:t>
            </a:r>
            <a:r>
              <a:rPr kumimoji="0" lang="zh-CN" altLang="en-US"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10</a:t>
            </a:r>
            <a:r>
              <a:rPr kumimoji="0" lang="zh-CN" altLang="en-US"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融资：主要聚集在大模型底座</a:t>
            </a:r>
            <a:endParaRPr kumimoji="0" lang="en-US"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45039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7BCC-968F-24FC-BBBA-1F05BE3461A9}"/>
              </a:ext>
            </a:extLst>
          </p:cNvPr>
          <p:cNvSpPr>
            <a:spLocks noGrp="1"/>
          </p:cNvSpPr>
          <p:nvPr>
            <p:ph type="title"/>
          </p:nvPr>
        </p:nvSpPr>
        <p:spPr/>
        <p:txBody>
          <a:bodyPr>
            <a:normAutofit/>
          </a:bodyPr>
          <a:lstStyle/>
          <a:p>
            <a:r>
              <a:rPr lang="en-US" sz="3200" dirty="0" err="1"/>
              <a:t>开源LLM分层生态</a:t>
            </a:r>
            <a:endParaRPr lang="en-US" sz="3200" dirty="0"/>
          </a:p>
        </p:txBody>
      </p:sp>
      <p:grpSp>
        <p:nvGrpSpPr>
          <p:cNvPr id="3" name="Group 2">
            <a:extLst>
              <a:ext uri="{FF2B5EF4-FFF2-40B4-BE49-F238E27FC236}">
                <a16:creationId xmlns:a16="http://schemas.microsoft.com/office/drawing/2014/main" id="{FB15D1DC-EC52-C39D-683B-3FB63D27BFE6}"/>
              </a:ext>
            </a:extLst>
          </p:cNvPr>
          <p:cNvGrpSpPr/>
          <p:nvPr/>
        </p:nvGrpSpPr>
        <p:grpSpPr>
          <a:xfrm>
            <a:off x="749146" y="1608463"/>
            <a:ext cx="10604653" cy="4884412"/>
            <a:chOff x="1228491" y="1940312"/>
            <a:chExt cx="9142142" cy="3835578"/>
          </a:xfrm>
        </p:grpSpPr>
        <p:sp>
          <p:nvSpPr>
            <p:cNvPr id="4" name="Rectangle 3">
              <a:extLst>
                <a:ext uri="{FF2B5EF4-FFF2-40B4-BE49-F238E27FC236}">
                  <a16:creationId xmlns:a16="http://schemas.microsoft.com/office/drawing/2014/main" id="{A1DC8ED3-D333-2E81-0DFC-A658F521BF86}"/>
                </a:ext>
              </a:extLst>
            </p:cNvPr>
            <p:cNvSpPr/>
            <p:nvPr/>
          </p:nvSpPr>
          <p:spPr>
            <a:xfrm>
              <a:off x="1228491" y="5294549"/>
              <a:ext cx="7015978"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训练计算集群</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GPU</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TPU</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NPU</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7" name="Rectangle 6">
              <a:extLst>
                <a:ext uri="{FF2B5EF4-FFF2-40B4-BE49-F238E27FC236}">
                  <a16:creationId xmlns:a16="http://schemas.microsoft.com/office/drawing/2014/main" id="{71C131FC-4786-9749-650E-BD24640ADD6D}"/>
                </a:ext>
              </a:extLst>
            </p:cNvPr>
            <p:cNvSpPr/>
            <p:nvPr/>
          </p:nvSpPr>
          <p:spPr>
            <a:xfrm>
              <a:off x="1247987" y="4730162"/>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并行化LLM训练框架</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Deepseed</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HF</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Transformer,</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NeMo</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Megatron,</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EasyML</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/JAX/Flax,</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Colossal-ai</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8" name="Rounded Rectangle 7">
              <a:extLst>
                <a:ext uri="{FF2B5EF4-FFF2-40B4-BE49-F238E27FC236}">
                  <a16:creationId xmlns:a16="http://schemas.microsoft.com/office/drawing/2014/main" id="{858AC6ED-D5AE-35FB-468E-DB2909041EED}"/>
                </a:ext>
              </a:extLst>
            </p:cNvPr>
            <p:cNvSpPr/>
            <p:nvPr/>
          </p:nvSpPr>
          <p:spPr>
            <a:xfrm>
              <a:off x="1247985" y="4174541"/>
              <a:ext cx="7015975" cy="481341"/>
            </a:xfrm>
            <a:prstGeom prst="roundRect">
              <a:avLst/>
            </a:prstGeom>
            <a:solidFill>
              <a:srgbClr val="0092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L</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0</a:t>
              </a:r>
              <a:r>
                <a:rPr kumimoji="0" lang="zh-CN" altLang="en-US" sz="1400" b="0" i="0" u="none" strike="noStrike" kern="1200" cap="none" spc="0" normalizeH="0" baseline="0" noProof="0" dirty="0">
                  <a:ln>
                    <a:noFill/>
                  </a:ln>
                  <a:solidFill>
                    <a:prstClr val="white"/>
                  </a:solidFill>
                  <a:effectLst/>
                  <a:uLnTx/>
                  <a:uFillTx/>
                  <a:latin typeface="Trebuchet MS" panose="020B0603020202020204"/>
                  <a:cs typeface="+mn-cs"/>
                </a:rPr>
                <a:t>模型（ 非监督预训练模型）：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LLaMA</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LLaMa2, MPT,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OpenGLM</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Yi,</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Qwen</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Mistral</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12" name="Rounded Rectangle 11">
              <a:extLst>
                <a:ext uri="{FF2B5EF4-FFF2-40B4-BE49-F238E27FC236}">
                  <a16:creationId xmlns:a16="http://schemas.microsoft.com/office/drawing/2014/main" id="{1269B5DE-4E1D-C09F-DDC1-506C78F0E618}"/>
                </a:ext>
              </a:extLst>
            </p:cNvPr>
            <p:cNvSpPr/>
            <p:nvPr/>
          </p:nvSpPr>
          <p:spPr>
            <a:xfrm>
              <a:off x="1228496" y="1940313"/>
              <a:ext cx="7015973" cy="481341"/>
            </a:xfrm>
            <a:prstGeom prst="roundRect">
              <a:avLst/>
            </a:prstGeom>
            <a:solidFill>
              <a:srgbClr val="0092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L</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2</a:t>
              </a:r>
              <a:r>
                <a:rPr kumimoji="0" lang="zh-CN" altLang="en-US" sz="1400" b="0" i="0" u="none" strike="noStrike" kern="1200" cap="none" spc="0" normalizeH="0" baseline="0" noProof="0" dirty="0">
                  <a:ln>
                    <a:noFill/>
                  </a:ln>
                  <a:solidFill>
                    <a:prstClr val="white"/>
                  </a:solidFill>
                  <a:effectLst/>
                  <a:uLnTx/>
                  <a:uFillTx/>
                  <a:latin typeface="Trebuchet MS" panose="020B0603020202020204"/>
                  <a:cs typeface="+mn-cs"/>
                </a:rPr>
                <a:t>模型（领域模型，监督微调）：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StarCoder</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WizardMath</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ChatLaw</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13" name="Rectangle 12">
              <a:extLst>
                <a:ext uri="{FF2B5EF4-FFF2-40B4-BE49-F238E27FC236}">
                  <a16:creationId xmlns:a16="http://schemas.microsoft.com/office/drawing/2014/main" id="{30203E2C-BED4-D6D3-6B65-8FDE0CCDD56D}"/>
                </a:ext>
              </a:extLst>
            </p:cNvPr>
            <p:cNvSpPr/>
            <p:nvPr/>
          </p:nvSpPr>
          <p:spPr>
            <a:xfrm>
              <a:off x="1247982" y="2500317"/>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微调训练框架</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PEFT,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Xtuner</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14" name="Rounded Rectangle 13">
              <a:extLst>
                <a:ext uri="{FF2B5EF4-FFF2-40B4-BE49-F238E27FC236}">
                  <a16:creationId xmlns:a16="http://schemas.microsoft.com/office/drawing/2014/main" id="{808E6410-CD64-41BF-1AB9-0054265D0C09}"/>
                </a:ext>
              </a:extLst>
            </p:cNvPr>
            <p:cNvSpPr/>
            <p:nvPr/>
          </p:nvSpPr>
          <p:spPr>
            <a:xfrm>
              <a:off x="1247983" y="3060321"/>
              <a:ext cx="7015973" cy="481341"/>
            </a:xfrm>
            <a:prstGeom prst="roundRect">
              <a:avLst/>
            </a:prstGeom>
            <a:solidFill>
              <a:srgbClr val="0092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L</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1</a:t>
              </a: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模型</a:t>
              </a:r>
              <a:r>
                <a:rPr kumimoji="0" lang="zh-CN" altLang="en-US" sz="1400" b="0" i="0" u="none" strike="noStrike" kern="1200" cap="none" spc="0" normalizeH="0" baseline="0" noProof="0" dirty="0">
                  <a:ln>
                    <a:noFill/>
                  </a:ln>
                  <a:solidFill>
                    <a:prstClr val="white"/>
                  </a:solidFill>
                  <a:effectLst/>
                  <a:uLnTx/>
                  <a:uFillTx/>
                  <a:latin typeface="Trebuchet MS" panose="020B0603020202020204"/>
                  <a:cs typeface="+mn-cs"/>
                </a:rPr>
                <a:t>（监督学习，</a:t>
              </a:r>
              <a:r>
                <a:rPr kumimoji="0" lang="en-US" altLang="zh-CN" sz="1400" b="0" i="0" u="none" strike="noStrike" kern="1200" cap="none" spc="0" normalizeH="0" baseline="0" noProof="0" dirty="0" err="1">
                  <a:ln>
                    <a:noFill/>
                  </a:ln>
                  <a:solidFill>
                    <a:prstClr val="white"/>
                  </a:solidFill>
                  <a:effectLst/>
                  <a:uLnTx/>
                  <a:uFillTx/>
                  <a:latin typeface="Trebuchet MS" panose="020B0603020202020204"/>
                  <a:cs typeface="+mn-cs"/>
                </a:rPr>
                <a:t>Insturct</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/RLHF</a:t>
              </a:r>
              <a:r>
                <a:rPr kumimoji="0" lang="zh-CN" altLang="en-US" sz="1400" b="0" i="0" u="none" strike="noStrike" kern="1200" cap="none" spc="0" normalizeH="0" baseline="0" noProof="0" dirty="0">
                  <a:ln>
                    <a:noFill/>
                  </a:ln>
                  <a:solidFill>
                    <a:prstClr val="white"/>
                  </a:solidFill>
                  <a:effectLst/>
                  <a:uLnTx/>
                  <a:uFillTx/>
                  <a:latin typeface="Trebuchet MS" panose="020B0603020202020204"/>
                  <a:cs typeface="+mn-cs"/>
                </a:rPr>
                <a:t>模型）：</a:t>
              </a:r>
              <a:r>
                <a:rPr kumimoji="0" lang="en-US" altLang="zh-CN" sz="1400" b="0" i="0" u="none" strike="noStrike" kern="1200" cap="none" spc="0" normalizeH="0" baseline="0" noProof="0" dirty="0">
                  <a:ln>
                    <a:noFill/>
                  </a:ln>
                  <a:solidFill>
                    <a:prstClr val="white"/>
                  </a:solidFill>
                  <a:effectLst/>
                  <a:uLnTx/>
                  <a:uFillTx/>
                  <a:latin typeface="Trebuchet MS" panose="020B0603020202020204"/>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Apalca</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FastChat</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Ziya-LLaMA-13B,</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Mixtral</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8x7B</a:t>
              </a:r>
            </a:p>
          </p:txBody>
        </p:sp>
        <p:sp>
          <p:nvSpPr>
            <p:cNvPr id="16" name="Rectangle 15">
              <a:extLst>
                <a:ext uri="{FF2B5EF4-FFF2-40B4-BE49-F238E27FC236}">
                  <a16:creationId xmlns:a16="http://schemas.microsoft.com/office/drawing/2014/main" id="{7FA448A1-F526-0F4C-9505-353A29DD33C8}"/>
                </a:ext>
              </a:extLst>
            </p:cNvPr>
            <p:cNvSpPr/>
            <p:nvPr/>
          </p:nvSpPr>
          <p:spPr>
            <a:xfrm>
              <a:off x="4764339" y="4726454"/>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开源文本数据集：</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CommonCraw</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RefinedWeb</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Starcoder</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Red Pajama</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1" name="Rectangle 20">
              <a:extLst>
                <a:ext uri="{FF2B5EF4-FFF2-40B4-BE49-F238E27FC236}">
                  <a16:creationId xmlns:a16="http://schemas.microsoft.com/office/drawing/2014/main" id="{7DB870F0-1800-63F1-BEA6-96FB9CA78A9B}"/>
                </a:ext>
              </a:extLst>
            </p:cNvPr>
            <p:cNvSpPr/>
            <p:nvPr/>
          </p:nvSpPr>
          <p:spPr>
            <a:xfrm>
              <a:off x="1247987" y="3624708"/>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Instruct</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RHLF</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训练框架</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DeepspeedChat</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ColossalChat</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2" name="Rectangle 21">
              <a:extLst>
                <a:ext uri="{FF2B5EF4-FFF2-40B4-BE49-F238E27FC236}">
                  <a16:creationId xmlns:a16="http://schemas.microsoft.com/office/drawing/2014/main" id="{C7CC37AE-38BD-4A4E-E622-3D91D12CB883}"/>
                </a:ext>
              </a:extLst>
            </p:cNvPr>
            <p:cNvSpPr/>
            <p:nvPr/>
          </p:nvSpPr>
          <p:spPr>
            <a:xfrm>
              <a:off x="4764339" y="3621000"/>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Instruct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问答数据生成：</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ChatGPT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Dataset,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Lamini</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WizardLM</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OpenOrca</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Ultrafeedback</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LMSYS-Chat-1M</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3" name="Rectangle 22">
              <a:extLst>
                <a:ext uri="{FF2B5EF4-FFF2-40B4-BE49-F238E27FC236}">
                  <a16:creationId xmlns:a16="http://schemas.microsoft.com/office/drawing/2014/main" id="{B2DBD824-0927-1659-E369-A54B916E905C}"/>
                </a:ext>
              </a:extLst>
            </p:cNvPr>
            <p:cNvSpPr/>
            <p:nvPr/>
          </p:nvSpPr>
          <p:spPr>
            <a:xfrm>
              <a:off x="4764338" y="2490146"/>
              <a:ext cx="3480131" cy="4813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领域数据：代码，数学，法律，金融，客服，外贸</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4" name="Rectangle 23">
              <a:extLst>
                <a:ext uri="{FF2B5EF4-FFF2-40B4-BE49-F238E27FC236}">
                  <a16:creationId xmlns:a16="http://schemas.microsoft.com/office/drawing/2014/main" id="{45DB2F3F-9BE0-FD0F-4567-CB976E3C2D98}"/>
                </a:ext>
              </a:extLst>
            </p:cNvPr>
            <p:cNvSpPr/>
            <p:nvPr/>
          </p:nvSpPr>
          <p:spPr>
            <a:xfrm>
              <a:off x="8300176" y="1940312"/>
              <a:ext cx="2070457" cy="383557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enorite" pitchFamily="2" charset="0"/>
                  <a:ea typeface="Microsoft YaHei UI" panose="020B0503020204020204" pitchFamily="34" charset="-122"/>
                  <a:cs typeface="+mn-cs"/>
                </a:rPr>
                <a:t>评测标准</a:t>
              </a:r>
              <a:endParaRPr kumimoji="0" lang="en-US" sz="1200" b="0" i="0" u="none" strike="noStrike" kern="1200" cap="none" spc="0" normalizeH="0" baseline="0" noProof="0" dirty="0">
                <a:ln>
                  <a:noFill/>
                </a:ln>
                <a:solidFill>
                  <a:prstClr val="black"/>
                </a:solidFill>
                <a:effectLst/>
                <a:uLnTx/>
                <a:uFillTx/>
                <a:latin typeface="Tenorite" pitchFamily="2" charset="0"/>
                <a:ea typeface="Microsoft YaHei UI" panose="020B0503020204020204" pitchFamily="34" charset="-122"/>
                <a:cs typeface="+mn-cs"/>
              </a:endParaRPr>
            </a:p>
          </p:txBody>
        </p:sp>
        <p:sp>
          <p:nvSpPr>
            <p:cNvPr id="25" name="Rounded Rectangle 24">
              <a:extLst>
                <a:ext uri="{FF2B5EF4-FFF2-40B4-BE49-F238E27FC236}">
                  <a16:creationId xmlns:a16="http://schemas.microsoft.com/office/drawing/2014/main" id="{881FD71B-3AD5-E098-5ED3-3ECA28607F9C}"/>
                </a:ext>
              </a:extLst>
            </p:cNvPr>
            <p:cNvSpPr/>
            <p:nvPr/>
          </p:nvSpPr>
          <p:spPr>
            <a:xfrm>
              <a:off x="8432154" y="3624707"/>
              <a:ext cx="1806497" cy="481341"/>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HF</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LLM</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Leaderboard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客观评测集</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6" name="Rounded Rectangle 25">
              <a:extLst>
                <a:ext uri="{FF2B5EF4-FFF2-40B4-BE49-F238E27FC236}">
                  <a16:creationId xmlns:a16="http://schemas.microsoft.com/office/drawing/2014/main" id="{3AC22464-EFC2-465F-7AEE-B089837C7F95}"/>
                </a:ext>
              </a:extLst>
            </p:cNvPr>
            <p:cNvSpPr/>
            <p:nvPr/>
          </p:nvSpPr>
          <p:spPr>
            <a:xfrm>
              <a:off x="8432155" y="3060320"/>
              <a:ext cx="1806497" cy="481341"/>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OpenPipe</a:t>
              </a:r>
              <a:endPar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基于大模型的评估</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27" name="Rounded Rectangle 26">
              <a:extLst>
                <a:ext uri="{FF2B5EF4-FFF2-40B4-BE49-F238E27FC236}">
                  <a16:creationId xmlns:a16="http://schemas.microsoft.com/office/drawing/2014/main" id="{113DE584-4183-3479-BC3E-250C6BB0980C}"/>
                </a:ext>
              </a:extLst>
            </p:cNvPr>
            <p:cNvSpPr/>
            <p:nvPr/>
          </p:nvSpPr>
          <p:spPr>
            <a:xfrm>
              <a:off x="8432154" y="4751047"/>
              <a:ext cx="1806497" cy="822918"/>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CoQA</a:t>
              </a: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ARC,</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TrustfulQA</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GSM8K</a:t>
              </a: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HellaSwag</a:t>
              </a: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GSM8K,</a:t>
              </a:r>
              <a:r>
                <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LogiQA</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grpSp>
      <p:sp>
        <p:nvSpPr>
          <p:cNvPr id="5" name="Rounded Rectangle 4">
            <a:extLst>
              <a:ext uri="{FF2B5EF4-FFF2-40B4-BE49-F238E27FC236}">
                <a16:creationId xmlns:a16="http://schemas.microsoft.com/office/drawing/2014/main" id="{CAEA02CC-8327-BFA3-EF5A-0911BD44DFF6}"/>
              </a:ext>
            </a:extLst>
          </p:cNvPr>
          <p:cNvSpPr/>
          <p:nvPr/>
        </p:nvSpPr>
        <p:spPr>
          <a:xfrm>
            <a:off x="9105212" y="2321601"/>
            <a:ext cx="2095491" cy="612963"/>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LMSys</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ChatBot</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Arena</a:t>
            </a:r>
            <a:r>
              <a:rPr kumimoji="0" lang="zh-CN" alt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rPr>
              <a:t> 人类客观评估</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
        <p:nvSpPr>
          <p:cNvPr id="9" name="Rounded Rectangle 8">
            <a:extLst>
              <a:ext uri="{FF2B5EF4-FFF2-40B4-BE49-F238E27FC236}">
                <a16:creationId xmlns:a16="http://schemas.microsoft.com/office/drawing/2014/main" id="{326CBEF4-0DD5-DED2-1845-0EEAE545AFB8}"/>
              </a:ext>
            </a:extLst>
          </p:cNvPr>
          <p:cNvSpPr/>
          <p:nvPr/>
        </p:nvSpPr>
        <p:spPr>
          <a:xfrm>
            <a:off x="9105212" y="4466589"/>
            <a:ext cx="2095491" cy="612963"/>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OpenCompass</a:t>
            </a:r>
            <a:endParaRPr kumimoji="0" lang="en-US" altLang="zh-CN"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Tenorite" pitchFamily="2" charset="0"/>
                <a:ea typeface="Microsoft YaHei UI" panose="020B0503020204020204" pitchFamily="34" charset="-122"/>
                <a:cs typeface="+mn-cs"/>
              </a:rPr>
              <a:t>加入中文客观评测集</a:t>
            </a:r>
            <a:endParaRPr kumimoji="0" lang="en-US" sz="1400" b="0" i="0" u="none" strike="noStrike" kern="1200" cap="none" spc="0" normalizeH="0" baseline="0" noProof="0" dirty="0">
              <a:ln>
                <a:noFill/>
              </a:ln>
              <a:solidFill>
                <a:prstClr val="white"/>
              </a:solidFill>
              <a:effectLst/>
              <a:uLnTx/>
              <a:uFillTx/>
              <a:latin typeface="Tenorite" pitchFamily="2" charset="0"/>
              <a:ea typeface="Microsoft YaHei UI" panose="020B0503020204020204" pitchFamily="34" charset="-122"/>
              <a:cs typeface="+mn-cs"/>
            </a:endParaRPr>
          </a:p>
        </p:txBody>
      </p:sp>
    </p:spTree>
    <p:extLst>
      <p:ext uri="{BB962C8B-B14F-4D97-AF65-F5344CB8AC3E}">
        <p14:creationId xmlns:p14="http://schemas.microsoft.com/office/powerpoint/2010/main" val="263999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A092-AA6A-4259-87A5-28974F9A5C40}"/>
              </a:ext>
            </a:extLst>
          </p:cNvPr>
          <p:cNvSpPr>
            <a:spLocks noGrp="1"/>
          </p:cNvSpPr>
          <p:nvPr>
            <p:ph type="title"/>
          </p:nvPr>
        </p:nvSpPr>
        <p:spPr/>
        <p:txBody>
          <a:bodyPr>
            <a:normAutofit/>
          </a:bodyPr>
          <a:lstStyle/>
          <a:p>
            <a:r>
              <a:rPr lang="en-US" sz="3200" dirty="0" err="1"/>
              <a:t>开源LLM参与者的动机</a:t>
            </a:r>
            <a:endParaRPr lang="en-US" sz="3200" dirty="0"/>
          </a:p>
        </p:txBody>
      </p:sp>
      <p:graphicFrame>
        <p:nvGraphicFramePr>
          <p:cNvPr id="4" name="Table 4">
            <a:extLst>
              <a:ext uri="{FF2B5EF4-FFF2-40B4-BE49-F238E27FC236}">
                <a16:creationId xmlns:a16="http://schemas.microsoft.com/office/drawing/2014/main" id="{58D7F30B-D4C0-A601-82AD-500914117842}"/>
              </a:ext>
            </a:extLst>
          </p:cNvPr>
          <p:cNvGraphicFramePr>
            <a:graphicFrameLocks noGrp="1"/>
          </p:cNvGraphicFramePr>
          <p:nvPr/>
        </p:nvGraphicFramePr>
        <p:xfrm>
          <a:off x="375490" y="1471929"/>
          <a:ext cx="11621878" cy="5188057"/>
        </p:xfrm>
        <a:graphic>
          <a:graphicData uri="http://schemas.openxmlformats.org/drawingml/2006/table">
            <a:tbl>
              <a:tblPr firstRow="1" bandRow="1">
                <a:tableStyleId>{5C22544A-7EE6-4342-B048-85BDC9FD1C3A}</a:tableStyleId>
              </a:tblPr>
              <a:tblGrid>
                <a:gridCol w="2309988">
                  <a:extLst>
                    <a:ext uri="{9D8B030D-6E8A-4147-A177-3AD203B41FA5}">
                      <a16:colId xmlns:a16="http://schemas.microsoft.com/office/drawing/2014/main" val="1050951475"/>
                    </a:ext>
                  </a:extLst>
                </a:gridCol>
                <a:gridCol w="3636737">
                  <a:extLst>
                    <a:ext uri="{9D8B030D-6E8A-4147-A177-3AD203B41FA5}">
                      <a16:colId xmlns:a16="http://schemas.microsoft.com/office/drawing/2014/main" val="845251102"/>
                    </a:ext>
                  </a:extLst>
                </a:gridCol>
                <a:gridCol w="2283247">
                  <a:extLst>
                    <a:ext uri="{9D8B030D-6E8A-4147-A177-3AD203B41FA5}">
                      <a16:colId xmlns:a16="http://schemas.microsoft.com/office/drawing/2014/main" val="60627158"/>
                    </a:ext>
                  </a:extLst>
                </a:gridCol>
                <a:gridCol w="3391906">
                  <a:extLst>
                    <a:ext uri="{9D8B030D-6E8A-4147-A177-3AD203B41FA5}">
                      <a16:colId xmlns:a16="http://schemas.microsoft.com/office/drawing/2014/main" val="3981105934"/>
                    </a:ext>
                  </a:extLst>
                </a:gridCol>
              </a:tblGrid>
              <a:tr h="356115">
                <a:tc>
                  <a:txBody>
                    <a:bodyPr/>
                    <a:lstStyle/>
                    <a:p>
                      <a:endParaRPr lang="en-US" sz="1400" b="0" i="0">
                        <a:latin typeface="Microsoft YaHei UI" panose="020B0503020204020204" pitchFamily="34" charset="-122"/>
                        <a:ea typeface="Microsoft YaHei UI" panose="020B0503020204020204" pitchFamily="34" charset="-122"/>
                      </a:endParaRPr>
                    </a:p>
                  </a:txBody>
                  <a:tcPr/>
                </a:tc>
                <a:tc>
                  <a:txBody>
                    <a:bodyPr/>
                    <a:lstStyle/>
                    <a:p>
                      <a:r>
                        <a:rPr lang="en-US" sz="1400" b="0" i="0" dirty="0" err="1">
                          <a:latin typeface="Microsoft YaHei UI" panose="020B0503020204020204" pitchFamily="34" charset="-122"/>
                          <a:ea typeface="Microsoft YaHei UI" panose="020B0503020204020204" pitchFamily="34" charset="-122"/>
                        </a:rPr>
                        <a:t>开源动机</a:t>
                      </a:r>
                      <a:endParaRPr lang="en-US" sz="1400" b="0" i="0" dirty="0">
                        <a:latin typeface="Microsoft YaHei UI" panose="020B0503020204020204" pitchFamily="34" charset="-122"/>
                        <a:ea typeface="Microsoft YaHei UI" panose="020B0503020204020204" pitchFamily="34" charset="-122"/>
                      </a:endParaRPr>
                    </a:p>
                  </a:txBody>
                  <a:tcPr/>
                </a:tc>
                <a:tc>
                  <a:txBody>
                    <a:bodyPr/>
                    <a:lstStyle/>
                    <a:p>
                      <a:r>
                        <a:rPr lang="en-US" sz="1400" b="0" i="0" dirty="0" err="1">
                          <a:latin typeface="Microsoft YaHei UI" panose="020B0503020204020204" pitchFamily="34" charset="-122"/>
                          <a:ea typeface="Microsoft YaHei UI" panose="020B0503020204020204" pitchFamily="34" charset="-122"/>
                        </a:rPr>
                        <a:t>开源领域</a:t>
                      </a:r>
                      <a:endParaRPr lang="en-US" sz="1400" b="0" i="0" dirty="0">
                        <a:latin typeface="Microsoft YaHei UI" panose="020B0503020204020204" pitchFamily="34" charset="-122"/>
                        <a:ea typeface="Microsoft YaHei UI" panose="020B0503020204020204" pitchFamily="34" charset="-122"/>
                      </a:endParaRPr>
                    </a:p>
                  </a:txBody>
                  <a:tcPr/>
                </a:tc>
                <a:tc>
                  <a:txBody>
                    <a:bodyPr/>
                    <a:lstStyle/>
                    <a:p>
                      <a:r>
                        <a:rPr lang="en-US" sz="1400" b="0" i="0" dirty="0" err="1">
                          <a:latin typeface="Microsoft YaHei UI" panose="020B0503020204020204" pitchFamily="34" charset="-122"/>
                          <a:ea typeface="Microsoft YaHei UI" panose="020B0503020204020204" pitchFamily="34" charset="-122"/>
                        </a:rPr>
                        <a:t>趋势</a:t>
                      </a:r>
                      <a:endParaRPr lang="en-US" sz="14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462925581"/>
                  </a:ext>
                </a:extLst>
              </a:tr>
              <a:tr h="727372">
                <a:tc rowSpan="2">
                  <a:txBody>
                    <a:bodyPr/>
                    <a:lstStyle/>
                    <a:p>
                      <a:r>
                        <a:rPr lang="en-US" sz="1200" b="0" i="0" dirty="0" err="1">
                          <a:latin typeface="Microsoft YaHei UI" panose="020B0503020204020204" pitchFamily="34" charset="-122"/>
                          <a:ea typeface="Microsoft YaHei UI" panose="020B0503020204020204" pitchFamily="34" charset="-122"/>
                        </a:rPr>
                        <a:t>高校</a:t>
                      </a:r>
                      <a:r>
                        <a:rPr lang="zh-CN" altLang="en-US" sz="1200" b="0" i="0" dirty="0">
                          <a:latin typeface="Microsoft YaHei UI" panose="020B0503020204020204" pitchFamily="34" charset="-122"/>
                          <a:ea typeface="Microsoft YaHei UI" panose="020B0503020204020204" pitchFamily="34" charset="-122"/>
                        </a:rPr>
                        <a:t>，研究机构</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AI研究</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a:latin typeface="Microsoft YaHei UI" panose="020B0503020204020204" pitchFamily="34" charset="-122"/>
                          <a:ea typeface="Microsoft YaHei UI" panose="020B0503020204020204" pitchFamily="34" charset="-122"/>
                        </a:rPr>
                        <a:t>L0</a:t>
                      </a:r>
                      <a:r>
                        <a:rPr lang="en-US" altLang="zh-CN" sz="1200" b="0" i="0" dirty="0">
                          <a:latin typeface="Microsoft YaHei UI" panose="020B0503020204020204" pitchFamily="34" charset="-122"/>
                          <a:ea typeface="Microsoft YaHei UI" panose="020B0503020204020204" pitchFamily="34" charset="-122"/>
                        </a:rPr>
                        <a:t>-L1</a:t>
                      </a:r>
                      <a:r>
                        <a:rPr lang="zh-CN" altLang="en-US" sz="1200" b="0" i="0" dirty="0">
                          <a:latin typeface="Microsoft YaHei UI" panose="020B0503020204020204" pitchFamily="34" charset="-122"/>
                          <a:ea typeface="Microsoft YaHei UI" panose="020B0503020204020204" pitchFamily="34" charset="-122"/>
                        </a:rPr>
                        <a:t> 模型</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主流意见认为LLM已经部分实现了通用人工智能</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AGI</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成为国家间竞争的焦点。国家已经在调动国家超算能力和顶级大学开发基础</a:t>
                      </a:r>
                      <a:r>
                        <a:rPr lang="en-US" altLang="zh-CN" sz="1200" b="0" i="0" dirty="0">
                          <a:latin typeface="Microsoft YaHei UI" panose="020B0503020204020204" pitchFamily="34" charset="-122"/>
                          <a:ea typeface="Microsoft YaHei UI" panose="020B0503020204020204" pitchFamily="34" charset="-122"/>
                        </a:rPr>
                        <a:t>L0</a:t>
                      </a:r>
                      <a:r>
                        <a:rPr lang="zh-CN" altLang="en-US" sz="1200" b="0" i="0" dirty="0">
                          <a:latin typeface="Microsoft YaHei UI" panose="020B0503020204020204" pitchFamily="34" charset="-122"/>
                          <a:ea typeface="Microsoft YaHei UI" panose="020B0503020204020204" pitchFamily="34" charset="-122"/>
                        </a:rPr>
                        <a:t>模型，赋能全社会。</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374096827"/>
                  </a:ext>
                </a:extLst>
              </a:tr>
              <a:tr h="404096">
                <a:tc vMerge="1">
                  <a:txBody>
                    <a:bodyPr/>
                    <a:lstStyle/>
                    <a:p>
                      <a:endParaRPr lang="en-US"/>
                    </a:p>
                  </a:txBody>
                  <a:tcPr/>
                </a:tc>
                <a:tc>
                  <a:txBody>
                    <a:bodyPr/>
                    <a:lstStyle/>
                    <a:p>
                      <a:r>
                        <a:rPr lang="en-US" sz="1200" b="0" i="0" dirty="0">
                          <a:latin typeface="Microsoft YaHei UI" panose="020B0503020204020204" pitchFamily="34" charset="-122"/>
                          <a:ea typeface="Microsoft YaHei UI" panose="020B0503020204020204" pitchFamily="34" charset="-122"/>
                        </a:rPr>
                        <a:t>AI</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for</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Science</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a:latin typeface="Microsoft YaHei UI" panose="020B0503020204020204" pitchFamily="34" charset="-122"/>
                          <a:ea typeface="Microsoft YaHei UI" panose="020B0503020204020204" pitchFamily="34" charset="-122"/>
                        </a:rPr>
                        <a:t>领域的L</a:t>
                      </a:r>
                      <a:r>
                        <a:rPr lang="en-US" altLang="zh-CN" sz="1200" b="0" i="0" dirty="0">
                          <a:latin typeface="Microsoft YaHei UI" panose="020B0503020204020204" pitchFamily="34" charset="-122"/>
                          <a:ea typeface="Microsoft YaHei UI" panose="020B0503020204020204" pitchFamily="34" charset="-122"/>
                        </a:rPr>
                        <a:t>1-L2</a:t>
                      </a:r>
                      <a:r>
                        <a:rPr lang="zh-CN" altLang="en-US" sz="1200" b="0" i="0" dirty="0">
                          <a:latin typeface="Microsoft YaHei UI" panose="020B0503020204020204" pitchFamily="34" charset="-122"/>
                          <a:ea typeface="Microsoft YaHei UI" panose="020B0503020204020204" pitchFamily="34" charset="-122"/>
                        </a:rPr>
                        <a:t>模型</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a:latin typeface="Microsoft YaHei UI" panose="020B0503020204020204" pitchFamily="34" charset="-122"/>
                          <a:ea typeface="Microsoft YaHei UI" panose="020B0503020204020204" pitchFamily="34" charset="-122"/>
                        </a:rPr>
                        <a:t>基础L0模型的能力增强可以带动AI</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for</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Science</a:t>
                      </a:r>
                      <a:r>
                        <a:rPr lang="zh-CN" altLang="en-US" sz="1200" b="0" i="0" dirty="0">
                          <a:latin typeface="Microsoft YaHei UI" panose="020B0503020204020204" pitchFamily="34" charset="-122"/>
                          <a:ea typeface="Microsoft YaHei UI" panose="020B0503020204020204" pitchFamily="34" charset="-122"/>
                        </a:rPr>
                        <a:t>的发展</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295456553"/>
                  </a:ext>
                </a:extLst>
              </a:tr>
              <a:tr h="594360">
                <a:tc>
                  <a:txBody>
                    <a:bodyPr/>
                    <a:lstStyle/>
                    <a:p>
                      <a:r>
                        <a:rPr lang="en-US" sz="1200" b="0" i="0" dirty="0" err="1">
                          <a:latin typeface="Microsoft YaHei UI" panose="020B0503020204020204" pitchFamily="34" charset="-122"/>
                          <a:ea typeface="Microsoft YaHei UI" panose="020B0503020204020204" pitchFamily="34" charset="-122"/>
                        </a:rPr>
                        <a:t>大Tech公司研究团队</a:t>
                      </a:r>
                      <a:endParaRPr lang="en-US" sz="1200" b="0" i="0" dirty="0">
                        <a:latin typeface="Microsoft YaHei UI" panose="020B0503020204020204" pitchFamily="34" charset="-122"/>
                        <a:ea typeface="Microsoft YaHei UI" panose="020B0503020204020204" pitchFamily="34" charset="-122"/>
                      </a:endParaRPr>
                    </a:p>
                    <a:p>
                      <a:r>
                        <a:rPr lang="en-US" altLang="zh-CN" sz="1200" b="0" i="0" dirty="0">
                          <a:latin typeface="Microsoft YaHei UI" panose="020B0503020204020204" pitchFamily="34" charset="-122"/>
                          <a:ea typeface="Microsoft YaHei UI" panose="020B0503020204020204" pitchFamily="34" charset="-122"/>
                        </a:rPr>
                        <a:t>(Google,</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Meta,</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err="1">
                          <a:latin typeface="Microsoft YaHei UI" panose="020B0503020204020204" pitchFamily="34" charset="-122"/>
                          <a:ea typeface="Microsoft YaHei UI" panose="020B0503020204020204" pitchFamily="34" charset="-122"/>
                        </a:rPr>
                        <a:t>Qwen</a:t>
                      </a:r>
                      <a:r>
                        <a:rPr lang="en-US" altLang="zh-CN" sz="1200" b="0" i="0" dirty="0">
                          <a:latin typeface="Microsoft YaHei UI" panose="020B0503020204020204" pitchFamily="34" charset="-122"/>
                          <a:ea typeface="Microsoft YaHei UI" panose="020B0503020204020204" pitchFamily="34" charset="-122"/>
                        </a:rPr>
                        <a:t>)</a:t>
                      </a:r>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r>
                        <a:rPr lang="en-US" sz="1200" b="0" i="0" dirty="0" err="1">
                          <a:latin typeface="Microsoft YaHei UI" panose="020B0503020204020204" pitchFamily="34" charset="-122"/>
                          <a:ea typeface="Microsoft YaHei UI" panose="020B0503020204020204" pitchFamily="34" charset="-122"/>
                        </a:rPr>
                        <a:t>希望开源基础LLM可以推进AGI的研究</a:t>
                      </a:r>
                      <a:r>
                        <a:rPr lang="zh-CN" altLang="en-US" sz="1200" b="0" i="0" dirty="0">
                          <a:latin typeface="Microsoft YaHei UI" panose="020B0503020204020204" pitchFamily="34" charset="-122"/>
                          <a:ea typeface="Microsoft YaHei UI" panose="020B0503020204020204" pitchFamily="34" charset="-122"/>
                        </a:rPr>
                        <a:t>，解决</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的根本性的问题，例如：提供真正的推理能力，减少幻觉，可解释性等</a:t>
                      </a:r>
                      <a:endParaRPr lang="en-US" altLang="zh-CN"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往往开源的都是和内部私有大</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同构的中小型模型，能力受限，但是足以赋能学术机构和开发者使用有限的算力创新</a:t>
                      </a:r>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r>
                        <a:rPr lang="en-US" altLang="zh-CN" sz="1200" b="0" i="0" dirty="0">
                          <a:latin typeface="Microsoft YaHei UI" panose="020B0503020204020204" pitchFamily="34" charset="-122"/>
                          <a:ea typeface="Microsoft YaHei UI" panose="020B0503020204020204" pitchFamily="34" charset="-122"/>
                        </a:rPr>
                        <a:t>L0</a:t>
                      </a:r>
                      <a:r>
                        <a:rPr lang="zh-CN" altLang="en-US" sz="1200" b="0" i="0" dirty="0">
                          <a:latin typeface="Microsoft YaHei UI" panose="020B0503020204020204" pitchFamily="34" charset="-122"/>
                          <a:ea typeface="Microsoft YaHei UI" panose="020B0503020204020204" pitchFamily="34" charset="-122"/>
                        </a:rPr>
                        <a:t> 模型</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LLM成为大公司的核心竞争力</a:t>
                      </a:r>
                      <a:r>
                        <a:rPr lang="zh-CN" altLang="en-US" sz="1200" b="0" i="0" dirty="0">
                          <a:latin typeface="Microsoft YaHei UI" panose="020B0503020204020204" pitchFamily="34" charset="-122"/>
                          <a:ea typeface="Microsoft YaHei UI" panose="020B0503020204020204" pitchFamily="34" charset="-122"/>
                        </a:rPr>
                        <a:t>，</a:t>
                      </a:r>
                      <a:r>
                        <a:rPr lang="en-US" sz="1200" b="0" i="0" dirty="0" err="1">
                          <a:latin typeface="Microsoft YaHei UI" panose="020B0503020204020204" pitchFamily="34" charset="-122"/>
                          <a:ea typeface="Microsoft YaHei UI" panose="020B0503020204020204" pitchFamily="34" charset="-122"/>
                        </a:rPr>
                        <a:t>LLM竞争加剧</a:t>
                      </a:r>
                      <a:r>
                        <a:rPr lang="zh-CN" altLang="en-US" sz="1200" b="0" i="0" dirty="0">
                          <a:latin typeface="Microsoft YaHei UI" panose="020B0503020204020204" pitchFamily="34" charset="-122"/>
                          <a:ea typeface="Microsoft YaHei UI" panose="020B0503020204020204" pitchFamily="34" charset="-122"/>
                        </a:rPr>
                        <a:t>，不太可能增大</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开源的投入</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309798329"/>
                  </a:ext>
                </a:extLst>
              </a:tr>
              <a:tr h="594360">
                <a:tc>
                  <a:txBody>
                    <a:bodyPr/>
                    <a:lstStyle/>
                    <a:p>
                      <a:r>
                        <a:rPr lang="en-US" sz="1200" b="0" i="0" dirty="0" err="1">
                          <a:latin typeface="Microsoft YaHei UI" panose="020B0503020204020204" pitchFamily="34" charset="-122"/>
                          <a:ea typeface="Microsoft YaHei UI" panose="020B0503020204020204" pitchFamily="34" charset="-122"/>
                        </a:rPr>
                        <a:t>具有研究背景的Startup团队</a:t>
                      </a:r>
                      <a:endParaRPr lang="en-US" sz="1200" b="0" i="0" dirty="0">
                        <a:latin typeface="Microsoft YaHei UI" panose="020B0503020204020204" pitchFamily="34" charset="-122"/>
                        <a:ea typeface="Microsoft YaHei UI" panose="020B0503020204020204" pitchFamily="34" charset="-122"/>
                      </a:endParaRPr>
                    </a:p>
                    <a:p>
                      <a:r>
                        <a:rPr lang="en-US" altLang="zh-CN" sz="1200" b="0" i="0" dirty="0">
                          <a:latin typeface="Microsoft YaHei UI" panose="020B0503020204020204" pitchFamily="34" charset="-122"/>
                          <a:ea typeface="Microsoft YaHei UI" panose="020B0503020204020204" pitchFamily="34" charset="-122"/>
                        </a:rPr>
                        <a:t>Mistral</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(Meta</a:t>
                      </a:r>
                      <a:r>
                        <a:rPr lang="zh-CN" altLang="en-US" sz="1200" b="0" i="0" dirty="0">
                          <a:latin typeface="Microsoft YaHei UI" panose="020B0503020204020204" pitchFamily="34" charset="-122"/>
                          <a:ea typeface="Microsoft YaHei UI" panose="020B0503020204020204" pitchFamily="34" charset="-122"/>
                        </a:rPr>
                        <a:t>团队成员</a:t>
                      </a:r>
                      <a:r>
                        <a:rPr lang="en-US" altLang="zh-CN" sz="1200" b="0" i="0" dirty="0">
                          <a:latin typeface="Microsoft YaHei UI" panose="020B0503020204020204" pitchFamily="34" charset="-122"/>
                          <a:ea typeface="Microsoft YaHei UI" panose="020B0503020204020204" pitchFamily="34" charset="-122"/>
                        </a:rPr>
                        <a:t>),</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01.ai</a:t>
                      </a:r>
                      <a:endParaRPr lang="en-US" sz="1200" b="0" i="0" dirty="0">
                        <a:latin typeface="Microsoft YaHei UI" panose="020B0503020204020204" pitchFamily="34" charset="-122"/>
                        <a:ea typeface="Microsoft YaHei UI" panose="020B0503020204020204" pitchFamily="34" charset="-122"/>
                      </a:endParaRPr>
                    </a:p>
                  </a:txBody>
                  <a:tcPr/>
                </a:tc>
                <a:tc vMerge="1">
                  <a:txBody>
                    <a:bodyPr/>
                    <a:lstStyle/>
                    <a:p>
                      <a:endParaRPr lang="en-US"/>
                    </a:p>
                  </a:txBody>
                  <a:tcPr/>
                </a:tc>
                <a:tc vMerge="1">
                  <a:txBody>
                    <a:bodyPr/>
                    <a:lstStyle/>
                    <a:p>
                      <a:endParaRPr lang="en-US"/>
                    </a:p>
                  </a:txBody>
                  <a:tcPr/>
                </a:tc>
                <a:tc>
                  <a:txBody>
                    <a:bodyPr/>
                    <a:lstStyle/>
                    <a:p>
                      <a:r>
                        <a:rPr lang="en-US" sz="1200" b="0" i="0" dirty="0" err="1">
                          <a:latin typeface="Microsoft YaHei UI" panose="020B0503020204020204" pitchFamily="34" charset="-122"/>
                          <a:ea typeface="Microsoft YaHei UI" panose="020B0503020204020204" pitchFamily="34" charset="-122"/>
                        </a:rPr>
                        <a:t>开源模型以中小模型为主</a:t>
                      </a:r>
                      <a:r>
                        <a:rPr lang="zh-CN" altLang="en-US" sz="1200" b="0" i="0" dirty="0">
                          <a:latin typeface="Microsoft YaHei UI" panose="020B0503020204020204" pitchFamily="34" charset="-122"/>
                          <a:ea typeface="Microsoft YaHei UI" panose="020B0503020204020204" pitchFamily="34" charset="-122"/>
                        </a:rPr>
                        <a:t>，基于自己的模型对标</a:t>
                      </a:r>
                      <a:r>
                        <a:rPr lang="en-US" altLang="zh-CN" sz="1200" b="0" i="0" dirty="0" err="1">
                          <a:latin typeface="Microsoft YaHei UI" panose="020B0503020204020204" pitchFamily="34" charset="-122"/>
                          <a:ea typeface="Microsoft YaHei UI" panose="020B0503020204020204" pitchFamily="34" charset="-122"/>
                        </a:rPr>
                        <a:t>ChatGPT</a:t>
                      </a:r>
                      <a:r>
                        <a:rPr lang="zh-CN" altLang="en-US" sz="1200" b="0" i="0" dirty="0">
                          <a:latin typeface="Microsoft YaHei UI" panose="020B0503020204020204" pitchFamily="34" charset="-122"/>
                          <a:ea typeface="Microsoft YaHei UI" panose="020B0503020204020204" pitchFamily="34" charset="-122"/>
                        </a:rPr>
                        <a:t>，做</a:t>
                      </a:r>
                      <a:r>
                        <a:rPr lang="en-US" altLang="zh-CN" sz="1200" b="0" i="0" dirty="0">
                          <a:latin typeface="Microsoft YaHei UI" panose="020B0503020204020204" pitchFamily="34" charset="-122"/>
                          <a:ea typeface="Microsoft YaHei UI" panose="020B0503020204020204" pitchFamily="34" charset="-122"/>
                        </a:rPr>
                        <a:t>SaaS</a:t>
                      </a:r>
                      <a:r>
                        <a:rPr lang="zh-CN" altLang="en-US" sz="1200" b="0" i="0" dirty="0">
                          <a:latin typeface="Microsoft YaHei UI" panose="020B0503020204020204" pitchFamily="34" charset="-122"/>
                          <a:ea typeface="Microsoft YaHei UI" panose="020B0503020204020204" pitchFamily="34" charset="-122"/>
                        </a:rPr>
                        <a:t>云服务</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721571117"/>
                  </a:ext>
                </a:extLst>
              </a:tr>
              <a:tr h="565734">
                <a:tc>
                  <a:txBody>
                    <a:bodyPr/>
                    <a:lstStyle/>
                    <a:p>
                      <a:r>
                        <a:rPr lang="zh-CN" altLang="en-US" sz="1200" b="0" i="0" dirty="0">
                          <a:latin typeface="Microsoft YaHei UI" panose="020B0503020204020204" pitchFamily="34" charset="-122"/>
                          <a:ea typeface="Microsoft YaHei UI" panose="020B0503020204020204" pitchFamily="34" charset="-122"/>
                        </a:rPr>
                        <a:t>云服务公司</a:t>
                      </a:r>
                      <a:endParaRPr lang="en-US" altLang="zh-CN"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Azure</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AWS</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GCP</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Databricks</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Snowflake</a:t>
                      </a:r>
                      <a:r>
                        <a:rPr lang="zh-CN" altLang="en-US" sz="1200" b="0" i="0" dirty="0">
                          <a:latin typeface="Microsoft YaHei UI" panose="020B0503020204020204" pitchFamily="34" charset="-122"/>
                          <a:ea typeface="Microsoft YaHei UI" panose="020B0503020204020204" pitchFamily="34" charset="-122"/>
                        </a:rPr>
                        <a:t>）</a:t>
                      </a:r>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r>
                        <a:rPr lang="en-US" sz="1200" b="0" i="0" dirty="0" err="1">
                          <a:latin typeface="Microsoft YaHei UI" panose="020B0503020204020204" pitchFamily="34" charset="-122"/>
                          <a:ea typeface="Microsoft YaHei UI" panose="020B0503020204020204" pitchFamily="34" charset="-122"/>
                        </a:rPr>
                        <a:t>认为LLM带来了行业定制化的机会</a:t>
                      </a:r>
                      <a:r>
                        <a:rPr lang="zh-CN" altLang="en-US" sz="1200" b="0" i="0" dirty="0">
                          <a:latin typeface="Microsoft YaHei UI" panose="020B0503020204020204" pitchFamily="34" charset="-122"/>
                          <a:ea typeface="Microsoft YaHei UI" panose="020B0503020204020204" pitchFamily="34" charset="-122"/>
                        </a:rPr>
                        <a:t>，通过开源</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L1-L2</a:t>
                      </a:r>
                      <a:r>
                        <a:rPr lang="zh-CN" altLang="en-US" sz="1200" b="0" i="0" dirty="0">
                          <a:latin typeface="Microsoft YaHei UI" panose="020B0503020204020204" pitchFamily="34" charset="-122"/>
                          <a:ea typeface="Microsoft YaHei UI" panose="020B0503020204020204" pitchFamily="34" charset="-122"/>
                        </a:rPr>
                        <a:t>模型的开发框架和模型，吸引行业开发者使用，获得行业应用领域声誉，商业</a:t>
                      </a:r>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latin typeface="Microsoft YaHei UI" panose="020B0503020204020204" pitchFamily="34" charset="-122"/>
                          <a:ea typeface="Microsoft YaHei UI" panose="020B0503020204020204" pitchFamily="34" charset="-122"/>
                        </a:rPr>
                        <a:t>L0</a:t>
                      </a:r>
                      <a:r>
                        <a:rPr lang="zh-CN" altLang="en-US" sz="1200" b="0" i="0" dirty="0">
                          <a:latin typeface="Microsoft YaHei UI" panose="020B0503020204020204" pitchFamily="34" charset="-122"/>
                          <a:ea typeface="Microsoft YaHei UI" panose="020B0503020204020204" pitchFamily="34" charset="-122"/>
                        </a:rPr>
                        <a:t>层的分布式训练工具</a:t>
                      </a:r>
                      <a:endParaRPr lang="en-US" altLang="zh-CN" sz="1200" b="0" i="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latin typeface="Microsoft YaHei UI" panose="020B0503020204020204" pitchFamily="34" charset="-122"/>
                          <a:ea typeface="Microsoft YaHei UI" panose="020B0503020204020204" pitchFamily="34" charset="-122"/>
                        </a:rPr>
                        <a:t>L1-L2</a:t>
                      </a:r>
                      <a:r>
                        <a:rPr lang="zh-CN" altLang="en-US" sz="1200" b="0" i="0" dirty="0">
                          <a:latin typeface="Microsoft YaHei UI" panose="020B0503020204020204" pitchFamily="34" charset="-122"/>
                          <a:ea typeface="Microsoft YaHei UI" panose="020B0503020204020204" pitchFamily="34" charset="-122"/>
                        </a:rPr>
                        <a:t>层模型的数据生成和训练工具</a:t>
                      </a:r>
                      <a:endParaRPr lang="en-US" altLang="zh-CN" sz="1200" b="0" i="0" dirty="0">
                        <a:latin typeface="Microsoft YaHei UI" panose="020B0503020204020204" pitchFamily="34" charset="-122"/>
                        <a:ea typeface="Microsoft YaHei UI" panose="020B0503020204020204" pitchFamily="34" charset="-122"/>
                      </a:endParaRPr>
                    </a:p>
                    <a:p>
                      <a:endParaRPr lang="en-US" sz="1200" b="0" i="0" dirty="0">
                        <a:latin typeface="Microsoft YaHei UI" panose="020B0503020204020204" pitchFamily="34" charset="-122"/>
                        <a:ea typeface="Microsoft YaHei UI" panose="020B0503020204020204" pitchFamily="34" charset="-122"/>
                      </a:endParaRPr>
                    </a:p>
                  </a:txBody>
                  <a:tcPr/>
                </a:tc>
                <a:tc rowSpan="2">
                  <a:txBody>
                    <a:bodyPr/>
                    <a:lstStyle/>
                    <a:p>
                      <a:r>
                        <a:rPr lang="en-US" sz="1200" b="0" i="0" dirty="0" err="1">
                          <a:latin typeface="Microsoft YaHei UI" panose="020B0503020204020204" pitchFamily="34" charset="-122"/>
                          <a:ea typeface="Microsoft YaHei UI" panose="020B0503020204020204" pitchFamily="34" charset="-122"/>
                        </a:rPr>
                        <a:t>创业公司还有LLM训练框架的先发优势</a:t>
                      </a:r>
                      <a:r>
                        <a:rPr lang="zh-CN" altLang="en-US" sz="1200" b="0" i="0" dirty="0">
                          <a:latin typeface="Microsoft YaHei UI" panose="020B0503020204020204" pitchFamily="34" charset="-122"/>
                          <a:ea typeface="Microsoft YaHei UI" panose="020B0503020204020204" pitchFamily="34" charset="-122"/>
                        </a:rPr>
                        <a:t>，其中的生态构建的佼佼者可能会被云服务公司收购</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186891882"/>
                  </a:ext>
                </a:extLst>
              </a:tr>
              <a:tr h="565734">
                <a:tc>
                  <a:txBody>
                    <a:bodyPr/>
                    <a:lstStyle/>
                    <a:p>
                      <a:r>
                        <a:rPr lang="en-US" sz="1200" b="0" i="0" dirty="0" err="1">
                          <a:latin typeface="Microsoft YaHei UI" panose="020B0503020204020204" pitchFamily="34" charset="-122"/>
                          <a:ea typeface="Microsoft YaHei UI" panose="020B0503020204020204" pitchFamily="34" charset="-122"/>
                        </a:rPr>
                        <a:t>工具型创业公司</a:t>
                      </a:r>
                      <a:endParaRPr lang="en-US"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Colossal</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err="1">
                          <a:latin typeface="Microsoft YaHei UI" panose="020B0503020204020204" pitchFamily="34" charset="-122"/>
                          <a:ea typeface="Microsoft YaHei UI" panose="020B0503020204020204" pitchFamily="34" charset="-122"/>
                        </a:rPr>
                        <a:t>MozaicML</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err="1">
                          <a:latin typeface="Microsoft YaHei UI" panose="020B0503020204020204" pitchFamily="34" charset="-122"/>
                          <a:ea typeface="Microsoft YaHei UI" panose="020B0503020204020204" pitchFamily="34" charset="-122"/>
                        </a:rPr>
                        <a:t>ggml</a:t>
                      </a:r>
                      <a:r>
                        <a:rPr lang="en-US" altLang="zh-CN" sz="1200" b="0" i="0" dirty="0">
                          <a:latin typeface="Microsoft YaHei UI" panose="020B0503020204020204" pitchFamily="34" charset="-122"/>
                          <a:ea typeface="Microsoft YaHei UI" panose="020B0503020204020204" pitchFamily="34" charset="-122"/>
                        </a:rPr>
                        <a:t>,</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Lepton,</a:t>
                      </a:r>
                      <a:r>
                        <a:rPr lang="zh-CN" altLang="en-US" sz="1200" b="0" i="0" dirty="0">
                          <a:latin typeface="Microsoft YaHei UI" panose="020B0503020204020204" pitchFamily="34" charset="-122"/>
                          <a:ea typeface="Microsoft YaHei UI" panose="020B0503020204020204" pitchFamily="34" charset="-122"/>
                        </a:rPr>
                        <a:t> </a:t>
                      </a:r>
                      <a:r>
                        <a:rPr lang="en-US" altLang="zh-CN" sz="1200" b="0" i="0" dirty="0">
                          <a:latin typeface="Microsoft YaHei UI" panose="020B0503020204020204" pitchFamily="34" charset="-122"/>
                          <a:ea typeface="Microsoft YaHei UI" panose="020B0503020204020204" pitchFamily="34" charset="-122"/>
                        </a:rPr>
                        <a:t>Ray</a:t>
                      </a:r>
                      <a:r>
                        <a:rPr lang="zh-CN" altLang="en-US" sz="1200" b="0" i="0" dirty="0">
                          <a:latin typeface="Microsoft YaHei UI" panose="020B0503020204020204" pitchFamily="34" charset="-122"/>
                          <a:ea typeface="Microsoft YaHei UI" panose="020B0503020204020204" pitchFamily="34" charset="-122"/>
                        </a:rPr>
                        <a:t> ）</a:t>
                      </a:r>
                      <a:endParaRPr lang="en-US" sz="1200" b="0" i="0" dirty="0">
                        <a:latin typeface="Microsoft YaHei UI" panose="020B0503020204020204" pitchFamily="34" charset="-122"/>
                        <a:ea typeface="Microsoft YaHei UI" panose="020B0503020204020204" pitchFamily="34" charset="-122"/>
                      </a:endParaRPr>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89443962"/>
                  </a:ext>
                </a:extLst>
              </a:tr>
              <a:tr h="1082902">
                <a:tc>
                  <a:txBody>
                    <a:bodyPr/>
                    <a:lstStyle/>
                    <a:p>
                      <a:r>
                        <a:rPr lang="en-US" sz="1200" b="0" i="0" dirty="0" err="1">
                          <a:latin typeface="Microsoft YaHei UI" panose="020B0503020204020204" pitchFamily="34" charset="-122"/>
                          <a:ea typeface="Microsoft YaHei UI" panose="020B0503020204020204" pitchFamily="34" charset="-122"/>
                        </a:rPr>
                        <a:t>云服务</a:t>
                      </a:r>
                      <a:r>
                        <a:rPr lang="en-US" altLang="zh-CN" sz="1200" b="0" i="0" dirty="0">
                          <a:latin typeface="Microsoft YaHei UI" panose="020B0503020204020204" pitchFamily="34" charset="-122"/>
                          <a:ea typeface="Microsoft YaHei UI" panose="020B0503020204020204" pitchFamily="34" charset="-122"/>
                        </a:rPr>
                        <a:t>/</a:t>
                      </a:r>
                      <a:r>
                        <a:rPr lang="en-US" sz="1200" b="0" i="0" dirty="0" err="1">
                          <a:latin typeface="Microsoft YaHei UI" panose="020B0503020204020204" pitchFamily="34" charset="-122"/>
                          <a:ea typeface="Microsoft YaHei UI" panose="020B0503020204020204" pitchFamily="34" charset="-122"/>
                        </a:rPr>
                        <a:t>芯片公司</a:t>
                      </a:r>
                      <a:endParaRPr lang="en-US"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AMD</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Azure</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a:latin typeface="Microsoft YaHei UI" panose="020B0503020204020204" pitchFamily="34" charset="-122"/>
                          <a:ea typeface="Microsoft YaHei UI" panose="020B0503020204020204" pitchFamily="34" charset="-122"/>
                        </a:rPr>
                        <a:t>GCP</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err="1">
                          <a:latin typeface="Microsoft YaHei UI" panose="020B0503020204020204" pitchFamily="34" charset="-122"/>
                          <a:ea typeface="Microsoft YaHei UI" panose="020B0503020204020204" pitchFamily="34" charset="-122"/>
                        </a:rPr>
                        <a:t>Cerebras</a:t>
                      </a:r>
                      <a:r>
                        <a:rPr lang="zh-CN" altLang="en-US" sz="1200" b="0" i="0" dirty="0">
                          <a:latin typeface="Microsoft YaHei UI" panose="020B0503020204020204" pitchFamily="34" charset="-122"/>
                          <a:ea typeface="Microsoft YaHei UI" panose="020B0503020204020204" pitchFamily="34" charset="-122"/>
                        </a:rPr>
                        <a:t>，</a:t>
                      </a:r>
                      <a:r>
                        <a:rPr lang="en-US" altLang="zh-CN" sz="1200" b="0" i="0" dirty="0" err="1">
                          <a:latin typeface="Microsoft YaHei UI" panose="020B0503020204020204" pitchFamily="34" charset="-122"/>
                          <a:ea typeface="Microsoft YaHei UI" panose="020B0503020204020204" pitchFamily="34" charset="-122"/>
                        </a:rPr>
                        <a:t>SambaNova</a:t>
                      </a:r>
                      <a:r>
                        <a:rPr lang="zh-CN" altLang="en-US" sz="1200" b="0" i="0" dirty="0">
                          <a:latin typeface="Microsoft YaHei UI" panose="020B0503020204020204" pitchFamily="34" charset="-122"/>
                          <a:ea typeface="Microsoft YaHei UI" panose="020B0503020204020204" pitchFamily="34" charset="-122"/>
                        </a:rPr>
                        <a:t>）</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 归一化了</a:t>
                      </a:r>
                      <a:r>
                        <a:rPr lang="en-US" altLang="zh-CN" sz="1200" b="0" i="0" dirty="0">
                          <a:latin typeface="Microsoft YaHei UI" panose="020B0503020204020204" pitchFamily="34" charset="-122"/>
                          <a:ea typeface="Microsoft YaHei UI" panose="020B0503020204020204" pitchFamily="34" charset="-122"/>
                        </a:rPr>
                        <a:t>AI</a:t>
                      </a:r>
                      <a:r>
                        <a:rPr lang="zh-CN" altLang="en-US" sz="1200" b="0" i="0" dirty="0">
                          <a:latin typeface="Microsoft YaHei UI" panose="020B0503020204020204" pitchFamily="34" charset="-122"/>
                          <a:ea typeface="Microsoft YaHei UI" panose="020B0503020204020204" pitchFamily="34" charset="-122"/>
                        </a:rPr>
                        <a:t>应用架构，</a:t>
                      </a:r>
                      <a:r>
                        <a:rPr lang="en-US" altLang="zh-CN" sz="1200" b="0" i="0" dirty="0">
                          <a:latin typeface="Microsoft YaHei UI" panose="020B0503020204020204" pitchFamily="34" charset="-122"/>
                          <a:ea typeface="Microsoft YaHei UI" panose="020B0503020204020204" pitchFamily="34" charset="-122"/>
                        </a:rPr>
                        <a:t>transformer</a:t>
                      </a:r>
                      <a:r>
                        <a:rPr lang="zh-CN" altLang="en-US" sz="1200" b="0" i="0" dirty="0">
                          <a:latin typeface="Microsoft YaHei UI" panose="020B0503020204020204" pitchFamily="34" charset="-122"/>
                          <a:ea typeface="Microsoft YaHei UI" panose="020B0503020204020204" pitchFamily="34" charset="-122"/>
                        </a:rPr>
                        <a:t>成为通用架构，算子收敛，</a:t>
                      </a:r>
                      <a:r>
                        <a:rPr lang="en-US" sz="1200" b="0" i="0" dirty="0">
                          <a:latin typeface="Microsoft YaHei UI" panose="020B0503020204020204" pitchFamily="34" charset="-122"/>
                          <a:ea typeface="Microsoft YaHei UI" panose="020B0503020204020204" pitchFamily="34" charset="-122"/>
                        </a:rPr>
                        <a:t>NPU</a:t>
                      </a:r>
                      <a:r>
                        <a:rPr lang="en-US" altLang="zh-CN" sz="1200" b="0" i="0" dirty="0">
                          <a:latin typeface="Microsoft YaHei UI" panose="020B0503020204020204" pitchFamily="34" charset="-122"/>
                          <a:ea typeface="Microsoft YaHei UI" panose="020B0503020204020204" pitchFamily="34" charset="-122"/>
                        </a:rPr>
                        <a:t>/TPU</a:t>
                      </a:r>
                      <a:r>
                        <a:rPr lang="zh-CN" altLang="en-US" sz="1200" b="0" i="0" dirty="0">
                          <a:latin typeface="Microsoft YaHei UI" panose="020B0503020204020204" pitchFamily="34" charset="-122"/>
                          <a:ea typeface="Microsoft YaHei UI" panose="020B0503020204020204" pitchFamily="34" charset="-122"/>
                        </a:rPr>
                        <a:t>可以和</a:t>
                      </a:r>
                      <a:r>
                        <a:rPr lang="en-US" altLang="zh-CN" sz="1200" b="0" i="0" dirty="0">
                          <a:latin typeface="Microsoft YaHei UI" panose="020B0503020204020204" pitchFamily="34" charset="-122"/>
                          <a:ea typeface="Microsoft YaHei UI" panose="020B0503020204020204" pitchFamily="34" charset="-122"/>
                        </a:rPr>
                        <a:t>Nvidia</a:t>
                      </a:r>
                      <a:r>
                        <a:rPr lang="zh-CN" altLang="en-US" sz="1200" b="0" i="0" dirty="0">
                          <a:latin typeface="Microsoft YaHei UI" panose="020B0503020204020204" pitchFamily="34" charset="-122"/>
                          <a:ea typeface="Microsoft YaHei UI" panose="020B0503020204020204" pitchFamily="34" charset="-122"/>
                        </a:rPr>
                        <a:t>一较高低</a:t>
                      </a:r>
                      <a:endParaRPr lang="en-US" altLang="zh-CN" sz="1200" b="0" i="0" dirty="0">
                        <a:latin typeface="Microsoft YaHei UI" panose="020B0503020204020204" pitchFamily="34" charset="-122"/>
                        <a:ea typeface="Microsoft YaHei UI" panose="020B0503020204020204" pitchFamily="34" charset="-122"/>
                      </a:endParaRPr>
                    </a:p>
                    <a:p>
                      <a:r>
                        <a:rPr lang="zh-CN" altLang="en-US" sz="1200" b="0" i="0" dirty="0">
                          <a:latin typeface="Microsoft YaHei UI" panose="020B0503020204020204" pitchFamily="34" charset="-122"/>
                          <a:ea typeface="Microsoft YaHei UI" panose="020B0503020204020204" pitchFamily="34" charset="-122"/>
                        </a:rPr>
                        <a:t>通过支持开源</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和训练框架，构建</a:t>
                      </a:r>
                      <a:r>
                        <a:rPr lang="en-US" altLang="zh-CN" sz="1200" b="0" i="0" dirty="0">
                          <a:latin typeface="Microsoft YaHei UI" panose="020B0503020204020204" pitchFamily="34" charset="-122"/>
                          <a:ea typeface="Microsoft YaHei UI" panose="020B0503020204020204" pitchFamily="34" charset="-122"/>
                        </a:rPr>
                        <a:t>LLM</a:t>
                      </a:r>
                      <a:r>
                        <a:rPr lang="zh-CN" altLang="en-US" sz="1200" b="0" i="0" dirty="0">
                          <a:latin typeface="Microsoft YaHei UI" panose="020B0503020204020204" pitchFamily="34" charset="-122"/>
                          <a:ea typeface="Microsoft YaHei UI" panose="020B0503020204020204" pitchFamily="34" charset="-122"/>
                        </a:rPr>
                        <a:t>应用开发和服务生态</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分布式并行化底层Transformer库</a:t>
                      </a:r>
                      <a:r>
                        <a:rPr lang="zh-CN" altLang="en-US" sz="1200" b="0" i="0" dirty="0">
                          <a:latin typeface="Microsoft YaHei UI" panose="020B0503020204020204" pitchFamily="34" charset="-122"/>
                          <a:ea typeface="Microsoft YaHei UI" panose="020B0503020204020204" pitchFamily="34" charset="-122"/>
                        </a:rPr>
                        <a:t>，</a:t>
                      </a:r>
                      <a:r>
                        <a:rPr lang="en-US" sz="1200" b="0" i="0" dirty="0" err="1">
                          <a:latin typeface="Microsoft YaHei UI" panose="020B0503020204020204" pitchFamily="34" charset="-122"/>
                          <a:ea typeface="Microsoft YaHei UI" panose="020B0503020204020204" pitchFamily="34" charset="-122"/>
                        </a:rPr>
                        <a:t>和头部的LLM项目生态对接整合</a:t>
                      </a:r>
                      <a:endParaRPr lang="en-US" sz="1200" b="0" i="0" dirty="0">
                        <a:latin typeface="Microsoft YaHei UI" panose="020B0503020204020204" pitchFamily="34" charset="-122"/>
                        <a:ea typeface="Microsoft YaHei UI" panose="020B0503020204020204" pitchFamily="34" charset="-122"/>
                      </a:endParaRPr>
                    </a:p>
                    <a:p>
                      <a:r>
                        <a:rPr lang="en-US" sz="1200" b="0" i="0" dirty="0" err="1">
                          <a:latin typeface="Microsoft YaHei UI" panose="020B0503020204020204" pitchFamily="34" charset="-122"/>
                          <a:ea typeface="Microsoft YaHei UI" panose="020B0503020204020204" pitchFamily="34" charset="-122"/>
                        </a:rPr>
                        <a:t>针对硬件架构的算子库</a:t>
                      </a:r>
                      <a:r>
                        <a:rPr lang="zh-CN" altLang="en-US" sz="1200" b="0" i="0" dirty="0">
                          <a:latin typeface="Microsoft YaHei UI" panose="020B0503020204020204" pitchFamily="34" charset="-122"/>
                          <a:ea typeface="Microsoft YaHei UI" panose="020B0503020204020204" pitchFamily="34" charset="-122"/>
                        </a:rPr>
                        <a:t>，量化算法，低</a:t>
                      </a:r>
                      <a:r>
                        <a:rPr lang="en-US" altLang="zh-CN" sz="1200" b="0" i="0" dirty="0">
                          <a:latin typeface="Microsoft YaHei UI" panose="020B0503020204020204" pitchFamily="34" charset="-122"/>
                          <a:ea typeface="Microsoft YaHei UI" panose="020B0503020204020204" pitchFamily="34" charset="-122"/>
                        </a:rPr>
                        <a:t>bit</a:t>
                      </a:r>
                      <a:r>
                        <a:rPr lang="zh-CN" altLang="en-US" sz="1200" b="0" i="0" dirty="0">
                          <a:latin typeface="Microsoft YaHei UI" panose="020B0503020204020204" pitchFamily="34" charset="-122"/>
                          <a:ea typeface="Microsoft YaHei UI" panose="020B0503020204020204" pitchFamily="34" charset="-122"/>
                        </a:rPr>
                        <a:t>表征标准等</a:t>
                      </a:r>
                      <a:endParaRPr lang="en-US" sz="1200" b="0" i="0" dirty="0">
                        <a:latin typeface="Microsoft YaHei UI" panose="020B0503020204020204" pitchFamily="34" charset="-122"/>
                        <a:ea typeface="Microsoft YaHei UI" panose="020B0503020204020204" pitchFamily="34" charset="-122"/>
                      </a:endParaRPr>
                    </a:p>
                  </a:txBody>
                  <a:tcPr/>
                </a:tc>
                <a:tc>
                  <a:txBody>
                    <a:bodyPr/>
                    <a:lstStyle/>
                    <a:p>
                      <a:r>
                        <a:rPr lang="en-US" sz="1200" b="0" i="0" dirty="0" err="1">
                          <a:latin typeface="Microsoft YaHei UI" panose="020B0503020204020204" pitchFamily="34" charset="-122"/>
                          <a:ea typeface="Microsoft YaHei UI" panose="020B0503020204020204" pitchFamily="34" charset="-122"/>
                        </a:rPr>
                        <a:t>云服务厂家都将会把自研LLM训练和推理芯片作为自己的核心竞争力</a:t>
                      </a:r>
                      <a:r>
                        <a:rPr lang="zh-CN" altLang="en-US" sz="1200" b="0" i="0" dirty="0">
                          <a:latin typeface="Microsoft YaHei UI" panose="020B0503020204020204" pitchFamily="34" charset="-122"/>
                          <a:ea typeface="Microsoft YaHei UI" panose="020B0503020204020204" pitchFamily="34" charset="-122"/>
                        </a:rPr>
                        <a:t>，而配合芯片的分布式高性能训练框架的生态争夺会日趋激烈</a:t>
                      </a:r>
                      <a:endParaRPr lang="en-US" sz="1200" b="0" i="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774239124"/>
                  </a:ext>
                </a:extLst>
              </a:tr>
            </a:tbl>
          </a:graphicData>
        </a:graphic>
      </p:graphicFrame>
    </p:spTree>
    <p:extLst>
      <p:ext uri="{BB962C8B-B14F-4D97-AF65-F5344CB8AC3E}">
        <p14:creationId xmlns:p14="http://schemas.microsoft.com/office/powerpoint/2010/main" val="757893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96F47-C916-126A-BF17-C09E696BF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641F2-C93D-8E8E-D892-DB059BA22930}"/>
              </a:ext>
            </a:extLst>
          </p:cNvPr>
          <p:cNvSpPr>
            <a:spLocks noGrp="1"/>
          </p:cNvSpPr>
          <p:nvPr>
            <p:ph type="title"/>
          </p:nvPr>
        </p:nvSpPr>
        <p:spPr/>
        <p:txBody>
          <a:bodyPr>
            <a:normAutofit/>
          </a:bodyPr>
          <a:lstStyle/>
          <a:p>
            <a:r>
              <a:rPr lang="en-US" sz="2800" dirty="0" err="1"/>
              <a:t>ChatGPT为代表的新的搜索方式具有改变互联网入口的机会</a:t>
            </a:r>
            <a:endParaRPr lang="en-US" sz="2800" dirty="0"/>
          </a:p>
        </p:txBody>
      </p:sp>
      <p:graphicFrame>
        <p:nvGraphicFramePr>
          <p:cNvPr id="4" name="Table 3">
            <a:extLst>
              <a:ext uri="{FF2B5EF4-FFF2-40B4-BE49-F238E27FC236}">
                <a16:creationId xmlns:a16="http://schemas.microsoft.com/office/drawing/2014/main" id="{CE3FBF2D-0FA3-D218-3F05-CFDC5BD835AA}"/>
              </a:ext>
            </a:extLst>
          </p:cNvPr>
          <p:cNvGraphicFramePr>
            <a:graphicFrameLocks noGrp="1"/>
          </p:cNvGraphicFramePr>
          <p:nvPr/>
        </p:nvGraphicFramePr>
        <p:xfrm>
          <a:off x="680546" y="1480478"/>
          <a:ext cx="10515600" cy="462846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440149037"/>
                    </a:ext>
                  </a:extLst>
                </a:gridCol>
                <a:gridCol w="3505200">
                  <a:extLst>
                    <a:ext uri="{9D8B030D-6E8A-4147-A177-3AD203B41FA5}">
                      <a16:colId xmlns:a16="http://schemas.microsoft.com/office/drawing/2014/main" val="2734447081"/>
                    </a:ext>
                  </a:extLst>
                </a:gridCol>
                <a:gridCol w="3505200">
                  <a:extLst>
                    <a:ext uri="{9D8B030D-6E8A-4147-A177-3AD203B41FA5}">
                      <a16:colId xmlns:a16="http://schemas.microsoft.com/office/drawing/2014/main" val="3132432843"/>
                    </a:ext>
                  </a:extLst>
                </a:gridCol>
              </a:tblGrid>
              <a:tr h="257733">
                <a:tc>
                  <a:txBody>
                    <a:bodyPr/>
                    <a:lstStyle/>
                    <a:p>
                      <a:pPr algn="ctr"/>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sz="1100" b="0" i="0" dirty="0" err="1">
                          <a:latin typeface="Microsoft YaHei UI" panose="020B0503020204020204" pitchFamily="34" charset="-122"/>
                          <a:ea typeface="Microsoft YaHei UI" panose="020B0503020204020204" pitchFamily="34" charset="-122"/>
                        </a:rPr>
                        <a:t>传统搜索</a:t>
                      </a:r>
                      <a:r>
                        <a:rPr lang="zh-CN" altLang="en-US" sz="1100" b="0" i="0" dirty="0">
                          <a:latin typeface="Microsoft YaHei UI" panose="020B0503020204020204" pitchFamily="34" charset="-122"/>
                          <a:ea typeface="Microsoft YaHei UI" panose="020B0503020204020204" pitchFamily="34" charset="-122"/>
                        </a:rPr>
                        <a:t>（</a:t>
                      </a:r>
                      <a:r>
                        <a:rPr lang="en-US" sz="1100" b="0" i="0" dirty="0">
                          <a:latin typeface="Microsoft YaHei UI" panose="020B0503020204020204" pitchFamily="34" charset="-122"/>
                          <a:ea typeface="Microsoft YaHei UI" panose="020B0503020204020204" pitchFamily="34" charset="-122"/>
                        </a:rPr>
                        <a:t>Google</a:t>
                      </a:r>
                      <a:r>
                        <a:rPr lang="zh-CN" altLang="en-US" sz="1100" b="0" i="0" dirty="0">
                          <a:latin typeface="Microsoft YaHei UI" panose="020B0503020204020204" pitchFamily="34" charset="-122"/>
                          <a:ea typeface="Microsoft YaHei UI" panose="020B0503020204020204" pitchFamily="34" charset="-122"/>
                        </a:rPr>
                        <a:t>）</a:t>
                      </a:r>
                      <a:endParaRPr lang="en-US" sz="1100" b="0" i="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sz="1100" b="0" i="0" dirty="0" err="1">
                          <a:latin typeface="Microsoft YaHei UI" panose="020B0503020204020204" pitchFamily="34" charset="-122"/>
                          <a:ea typeface="Microsoft YaHei UI" panose="020B0503020204020204" pitchFamily="34" charset="-122"/>
                        </a:rPr>
                        <a:t>基于</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a:latin typeface="Microsoft YaHei UI" panose="020B0503020204020204" pitchFamily="34" charset="-122"/>
                          <a:ea typeface="Microsoft YaHei UI" panose="020B0503020204020204" pitchFamily="34" charset="-122"/>
                        </a:rPr>
                        <a:t>chat</a:t>
                      </a:r>
                      <a:r>
                        <a:rPr lang="zh-CN" altLang="en-US" sz="1100" b="0" i="0" dirty="0">
                          <a:latin typeface="Microsoft YaHei UI" panose="020B0503020204020204" pitchFamily="34" charset="-122"/>
                          <a:ea typeface="Microsoft YaHei UI" panose="020B0503020204020204" pitchFamily="34" charset="-122"/>
                        </a:rPr>
                        <a:t>（</a:t>
                      </a:r>
                      <a:r>
                        <a:rPr lang="en-US" altLang="zh-CN" sz="1100" b="0" i="0" dirty="0" err="1">
                          <a:latin typeface="Microsoft YaHei UI" panose="020B0503020204020204" pitchFamily="34" charset="-122"/>
                          <a:ea typeface="Microsoft YaHei UI" panose="020B0503020204020204" pitchFamily="34" charset="-122"/>
                        </a:rPr>
                        <a:t>ChatGPT</a:t>
                      </a:r>
                      <a:r>
                        <a:rPr lang="zh-CN" altLang="en-US" sz="1100" b="0" i="0" dirty="0">
                          <a:latin typeface="Microsoft YaHei UI" panose="020B0503020204020204" pitchFamily="34" charset="-122"/>
                          <a:ea typeface="Microsoft YaHei UI" panose="020B0503020204020204" pitchFamily="34" charset="-122"/>
                        </a:rPr>
                        <a:t>）</a:t>
                      </a:r>
                      <a:endParaRPr lang="en-US" sz="1100" b="0" i="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782574948"/>
                  </a:ext>
                </a:extLst>
              </a:tr>
              <a:tr h="257733">
                <a:tc>
                  <a:txBody>
                    <a:bodyPr/>
                    <a:lstStyle/>
                    <a:p>
                      <a:pPr algn="ctr"/>
                      <a:r>
                        <a:rPr lang="en-US" sz="1100" b="0" i="0" dirty="0" err="1">
                          <a:latin typeface="Microsoft YaHei UI" panose="020B0503020204020204" pitchFamily="34" charset="-122"/>
                          <a:ea typeface="Microsoft YaHei UI" panose="020B0503020204020204" pitchFamily="34" charset="-122"/>
                        </a:rPr>
                        <a:t>界面</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搜索框</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a:latin typeface="Microsoft YaHei UI" panose="020B0503020204020204" pitchFamily="34" charset="-122"/>
                          <a:ea typeface="Microsoft YaHei UI" panose="020B0503020204020204" pitchFamily="34" charset="-122"/>
                        </a:rPr>
                        <a:t>Chat</a:t>
                      </a:r>
                    </a:p>
                  </a:txBody>
                  <a:tcPr anchor="ctr">
                    <a:solidFill>
                      <a:schemeClr val="accent6">
                        <a:lumMod val="60000"/>
                        <a:lumOff val="40000"/>
                      </a:schemeClr>
                    </a:solidFill>
                  </a:tcPr>
                </a:tc>
                <a:extLst>
                  <a:ext uri="{0D108BD9-81ED-4DB2-BD59-A6C34878D82A}">
                    <a16:rowId xmlns:a16="http://schemas.microsoft.com/office/drawing/2014/main" val="3322161916"/>
                  </a:ext>
                </a:extLst>
              </a:tr>
              <a:tr h="257733">
                <a:tc>
                  <a:txBody>
                    <a:bodyPr/>
                    <a:lstStyle/>
                    <a:p>
                      <a:pPr algn="ctr"/>
                      <a:r>
                        <a:rPr lang="en-US" sz="1100" b="0" i="0" dirty="0" err="1">
                          <a:latin typeface="Microsoft YaHei UI" panose="020B0503020204020204" pitchFamily="34" charset="-122"/>
                          <a:ea typeface="Microsoft YaHei UI" panose="020B0503020204020204" pitchFamily="34" charset="-122"/>
                        </a:rPr>
                        <a:t>显示结果</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网站列表</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文本</a:t>
                      </a:r>
                      <a:r>
                        <a:rPr lang="zh-CN" altLang="en-US" sz="1100" b="0" i="0" dirty="0">
                          <a:latin typeface="Microsoft YaHei UI" panose="020B0503020204020204" pitchFamily="34" charset="-122"/>
                          <a:ea typeface="Microsoft YaHei UI" panose="020B0503020204020204" pitchFamily="34" charset="-122"/>
                        </a:rPr>
                        <a:t>，</a:t>
                      </a:r>
                      <a:r>
                        <a:rPr lang="en-US" altLang="zh-CN" sz="1100" b="0" i="0" dirty="0">
                          <a:latin typeface="Microsoft YaHei UI" panose="020B0503020204020204" pitchFamily="34" charset="-122"/>
                          <a:ea typeface="Microsoft YaHei UI" panose="020B0503020204020204" pitchFamily="34" charset="-122"/>
                        </a:rPr>
                        <a:t>HTML</a:t>
                      </a:r>
                      <a:r>
                        <a:rPr lang="zh-CN" altLang="en-US" sz="1100" b="0" i="0" dirty="0">
                          <a:latin typeface="Microsoft YaHei UI" panose="020B0503020204020204" pitchFamily="34" charset="-122"/>
                          <a:ea typeface="Microsoft YaHei UI" panose="020B0503020204020204" pitchFamily="34" charset="-122"/>
                        </a:rPr>
                        <a:t>、</a:t>
                      </a:r>
                      <a:r>
                        <a:rPr lang="en-US" altLang="zh-CN" sz="1100" b="0" i="0" dirty="0">
                          <a:latin typeface="Microsoft YaHei UI" panose="020B0503020204020204" pitchFamily="34" charset="-122"/>
                          <a:ea typeface="Microsoft YaHei UI" panose="020B0503020204020204" pitchFamily="34" charset="-122"/>
                        </a:rPr>
                        <a:t>image</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extLst>
                  <a:ext uri="{0D108BD9-81ED-4DB2-BD59-A6C34878D82A}">
                    <a16:rowId xmlns:a16="http://schemas.microsoft.com/office/drawing/2014/main" val="2533819880"/>
                  </a:ext>
                </a:extLst>
              </a:tr>
              <a:tr h="257733">
                <a:tc>
                  <a:txBody>
                    <a:bodyPr/>
                    <a:lstStyle/>
                    <a:p>
                      <a:pPr algn="ctr"/>
                      <a:r>
                        <a:rPr lang="en-US" sz="1100" b="0" i="0" dirty="0" err="1">
                          <a:latin typeface="Microsoft YaHei UI" panose="020B0503020204020204" pitchFamily="34" charset="-122"/>
                          <a:ea typeface="Microsoft YaHei UI" panose="020B0503020204020204" pitchFamily="34" charset="-122"/>
                        </a:rPr>
                        <a:t>是否有上下文概念</a:t>
                      </a:r>
                      <a:r>
                        <a:rPr lang="zh-CN" altLang="en-US" sz="1100" b="0" i="0" dirty="0">
                          <a:latin typeface="Microsoft YaHei UI" panose="020B0503020204020204" pitchFamily="34" charset="-122"/>
                          <a:ea typeface="Microsoft YaHei UI" panose="020B0503020204020204" pitchFamily="34" charset="-122"/>
                        </a:rPr>
                        <a:t>，可以连续提问</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无</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可以做连续多轮对话</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extLst>
                  <a:ext uri="{0D108BD9-81ED-4DB2-BD59-A6C34878D82A}">
                    <a16:rowId xmlns:a16="http://schemas.microsoft.com/office/drawing/2014/main" val="2495273708"/>
                  </a:ext>
                </a:extLst>
              </a:tr>
              <a:tr h="421496">
                <a:tc>
                  <a:txBody>
                    <a:bodyPr/>
                    <a:lstStyle/>
                    <a:p>
                      <a:pPr algn="ctr"/>
                      <a:r>
                        <a:rPr lang="en-US" sz="1100" b="0" i="0" dirty="0" err="1">
                          <a:latin typeface="Microsoft YaHei UI" panose="020B0503020204020204" pitchFamily="34" charset="-122"/>
                          <a:ea typeface="Microsoft YaHei UI" panose="020B0503020204020204" pitchFamily="34" charset="-122"/>
                        </a:rPr>
                        <a:t>是否可以定制化搜索</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无</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通过用户GPT</a:t>
                      </a:r>
                      <a:r>
                        <a:rPr lang="zh-CN" altLang="en-US" sz="1100" b="0" i="0" dirty="0">
                          <a:latin typeface="Microsoft YaHei UI" panose="020B0503020204020204" pitchFamily="34" charset="-122"/>
                          <a:ea typeface="Microsoft YaHei UI" panose="020B0503020204020204" pitchFamily="34" charset="-122"/>
                        </a:rPr>
                        <a:t>，</a:t>
                      </a:r>
                      <a:r>
                        <a:rPr lang="en-US" sz="1100" b="0" i="0" dirty="0" err="1">
                          <a:latin typeface="Microsoft YaHei UI" panose="020B0503020204020204" pitchFamily="34" charset="-122"/>
                          <a:ea typeface="Microsoft YaHei UI" panose="020B0503020204020204" pitchFamily="34" charset="-122"/>
                        </a:rPr>
                        <a:t>可以对搜索领域做限定</a:t>
                      </a:r>
                      <a:r>
                        <a:rPr lang="zh-CN" altLang="en-US" sz="1100" b="0" i="0" dirty="0">
                          <a:latin typeface="Microsoft YaHei UI" panose="020B0503020204020204" pitchFamily="34" charset="-122"/>
                          <a:ea typeface="Microsoft YaHei UI" panose="020B0503020204020204" pitchFamily="34" charset="-122"/>
                        </a:rPr>
                        <a:t>，可以自动优化搜索词，可以自动总结搜索结果</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extLst>
                  <a:ext uri="{0D108BD9-81ED-4DB2-BD59-A6C34878D82A}">
                    <a16:rowId xmlns:a16="http://schemas.microsoft.com/office/drawing/2014/main" val="2387195009"/>
                  </a:ext>
                </a:extLst>
              </a:tr>
              <a:tr h="277106">
                <a:tc>
                  <a:txBody>
                    <a:bodyPr/>
                    <a:lstStyle/>
                    <a:p>
                      <a:pPr algn="ctr"/>
                      <a:r>
                        <a:rPr lang="en-US" sz="1100" b="0" i="0" dirty="0" err="1">
                          <a:latin typeface="Microsoft YaHei UI" panose="020B0503020204020204" pitchFamily="34" charset="-122"/>
                          <a:ea typeface="Microsoft YaHei UI" panose="020B0503020204020204" pitchFamily="34" charset="-122"/>
                        </a:rPr>
                        <a:t>搜索垂直网站</a:t>
                      </a:r>
                      <a:r>
                        <a:rPr lang="zh-CN" altLang="en-US" sz="1100" b="0" i="0" dirty="0">
                          <a:latin typeface="Microsoft YaHei UI" panose="020B0503020204020204" pitchFamily="34" charset="-122"/>
                          <a:ea typeface="Microsoft YaHei UI" panose="020B0503020204020204" pitchFamily="34" charset="-122"/>
                        </a:rPr>
                        <a:t>（社交、旅游等）</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不对Google开放</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可以在chat界面通过</a:t>
                      </a:r>
                      <a:r>
                        <a:rPr lang="en-US" altLang="zh-CN" sz="1100" b="0" i="0" dirty="0" err="1">
                          <a:latin typeface="Microsoft YaHei UI" panose="020B0503020204020204" pitchFamily="34" charset="-122"/>
                          <a:ea typeface="Microsoft YaHei UI" panose="020B0503020204020204" pitchFamily="34" charset="-122"/>
                        </a:rPr>
                        <a:t>@</a:t>
                      </a:r>
                      <a:r>
                        <a:rPr lang="en-US" sz="1100" b="0" i="0" dirty="0" err="1">
                          <a:latin typeface="Microsoft YaHei UI" panose="020B0503020204020204" pitchFamily="34" charset="-122"/>
                          <a:ea typeface="Microsoft YaHei UI" panose="020B0503020204020204" pitchFamily="34" charset="-122"/>
                        </a:rPr>
                        <a:t>网站的GPT</a:t>
                      </a:r>
                      <a:r>
                        <a:rPr lang="zh-CN" altLang="en-US" sz="1100" b="0" i="0" dirty="0">
                          <a:latin typeface="Microsoft YaHei UI" panose="020B0503020204020204" pitchFamily="34" charset="-122"/>
                          <a:ea typeface="Microsoft YaHei UI" panose="020B0503020204020204" pitchFamily="34" charset="-122"/>
                        </a:rPr>
                        <a:t> </a:t>
                      </a:r>
                      <a:r>
                        <a:rPr lang="en-US" altLang="zh-CN" sz="1100" b="0" i="0" dirty="0" err="1">
                          <a:latin typeface="Microsoft YaHei UI" panose="020B0503020204020204" pitchFamily="34" charset="-122"/>
                          <a:ea typeface="Microsoft YaHei UI" panose="020B0503020204020204" pitchFamily="34" charset="-122"/>
                        </a:rPr>
                        <a:t>agent</a:t>
                      </a:r>
                      <a:r>
                        <a:rPr lang="en-US" sz="1100" b="0" i="0" dirty="0" err="1">
                          <a:latin typeface="Microsoft YaHei UI" panose="020B0503020204020204" pitchFamily="34" charset="-122"/>
                          <a:ea typeface="Microsoft YaHei UI" panose="020B0503020204020204" pitchFamily="34" charset="-122"/>
                        </a:rPr>
                        <a:t>实现</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extLst>
                  <a:ext uri="{0D108BD9-81ED-4DB2-BD59-A6C34878D82A}">
                    <a16:rowId xmlns:a16="http://schemas.microsoft.com/office/drawing/2014/main" val="1210926576"/>
                  </a:ext>
                </a:extLst>
              </a:tr>
              <a:tr h="421496">
                <a:tc>
                  <a:txBody>
                    <a:bodyPr/>
                    <a:lstStyle/>
                    <a:p>
                      <a:pPr algn="ctr"/>
                      <a:r>
                        <a:rPr lang="en-US" sz="1100" b="0" i="0" dirty="0" err="1">
                          <a:latin typeface="Microsoft YaHei UI" panose="020B0503020204020204" pitchFamily="34" charset="-122"/>
                          <a:ea typeface="Microsoft YaHei UI" panose="020B0503020204020204" pitchFamily="34" charset="-122"/>
                        </a:rPr>
                        <a:t>自动化工作流</a:t>
                      </a:r>
                      <a:r>
                        <a:rPr lang="zh-CN" altLang="en-US" sz="1100" b="0" i="0" dirty="0">
                          <a:latin typeface="Microsoft YaHei UI" panose="020B0503020204020204" pitchFamily="34" charset="-122"/>
                          <a:ea typeface="Microsoft YaHei UI" panose="020B0503020204020204" pitchFamily="34" charset="-122"/>
                        </a:rPr>
                        <a:t>（例如：把每日的市场情报总结发送邮件）</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Google不提供任务编排界面</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通过AutoGen可以编排工作流</a:t>
                      </a:r>
                      <a:endParaRPr lang="en-US" sz="1100" b="0" i="0" dirty="0">
                        <a:latin typeface="Microsoft YaHei UI" panose="020B0503020204020204" pitchFamily="34" charset="-122"/>
                        <a:ea typeface="Microsoft YaHei UI" panose="020B0503020204020204" pitchFamily="34" charset="-122"/>
                      </a:endParaRPr>
                    </a:p>
                    <a:p>
                      <a:pPr algn="ctr"/>
                      <a:r>
                        <a:rPr lang="zh-CN" altLang="en-US" sz="1100" b="0" i="0" dirty="0">
                          <a:latin typeface="Microsoft YaHei UI" panose="020B0503020204020204" pitchFamily="34" charset="-122"/>
                          <a:ea typeface="Microsoft YaHei UI" panose="020B0503020204020204" pitchFamily="34" charset="-122"/>
                        </a:rPr>
                        <a:t>（还未实现）</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extLst>
                  <a:ext uri="{0D108BD9-81ED-4DB2-BD59-A6C34878D82A}">
                    <a16:rowId xmlns:a16="http://schemas.microsoft.com/office/drawing/2014/main" val="3871986103"/>
                  </a:ext>
                </a:extLst>
              </a:tr>
              <a:tr h="421496">
                <a:tc>
                  <a:txBody>
                    <a:bodyPr/>
                    <a:lstStyle/>
                    <a:p>
                      <a:pPr algn="ctr"/>
                      <a:r>
                        <a:rPr lang="en-US" sz="1100" b="0" i="0" dirty="0" err="1">
                          <a:latin typeface="Microsoft YaHei UI" panose="020B0503020204020204" pitchFamily="34" charset="-122"/>
                          <a:ea typeface="Microsoft YaHei UI" panose="020B0503020204020204" pitchFamily="34" charset="-122"/>
                        </a:rPr>
                        <a:t>是否可以定制化呈现搜索结果</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无</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可以自动翻译</a:t>
                      </a:r>
                      <a:r>
                        <a:rPr lang="zh-CN" altLang="en-US" sz="1100" b="0" i="0" dirty="0">
                          <a:latin typeface="Microsoft YaHei UI" panose="020B0503020204020204" pitchFamily="34" charset="-122"/>
                          <a:ea typeface="Microsoft YaHei UI" panose="020B0503020204020204" pitchFamily="34" charset="-122"/>
                        </a:rPr>
                        <a:t>，做表格呈现，未来可以提供更多的富媒体呈现方式</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6">
                        <a:lumMod val="60000"/>
                        <a:lumOff val="40000"/>
                      </a:schemeClr>
                    </a:solidFill>
                  </a:tcPr>
                </a:tc>
                <a:extLst>
                  <a:ext uri="{0D108BD9-81ED-4DB2-BD59-A6C34878D82A}">
                    <a16:rowId xmlns:a16="http://schemas.microsoft.com/office/drawing/2014/main" val="1565578783"/>
                  </a:ext>
                </a:extLst>
              </a:tr>
              <a:tr h="257733">
                <a:tc>
                  <a:txBody>
                    <a:bodyPr/>
                    <a:lstStyle/>
                    <a:p>
                      <a:pPr algn="ctr"/>
                      <a:endParaRPr lang="en-US" sz="1100" b="0" i="0" dirty="0">
                        <a:latin typeface="Microsoft YaHei UI" panose="020B0503020204020204" pitchFamily="34" charset="-122"/>
                        <a:ea typeface="Microsoft YaHei UI" panose="020B0503020204020204" pitchFamily="34" charset="-122"/>
                      </a:endParaRPr>
                    </a:p>
                  </a:txBody>
                  <a:tcPr anchor="ctr">
                    <a:solidFill>
                      <a:schemeClr val="bg2">
                        <a:lumMod val="75000"/>
                      </a:schemeClr>
                    </a:solidFill>
                  </a:tcPr>
                </a:tc>
                <a:tc>
                  <a:txBody>
                    <a:bodyPr/>
                    <a:lstStyle/>
                    <a:p>
                      <a:pPr algn="ctr"/>
                      <a:endParaRPr lang="en-US" sz="1100" b="0" i="0" dirty="0">
                        <a:latin typeface="Microsoft YaHei UI" panose="020B0503020204020204" pitchFamily="34" charset="-122"/>
                        <a:ea typeface="Microsoft YaHei UI" panose="020B0503020204020204" pitchFamily="34" charset="-122"/>
                      </a:endParaRPr>
                    </a:p>
                  </a:txBody>
                  <a:tcPr anchor="ctr">
                    <a:solidFill>
                      <a:schemeClr val="bg2">
                        <a:lumMod val="75000"/>
                      </a:schemeClr>
                    </a:solidFill>
                  </a:tcPr>
                </a:tc>
                <a:tc>
                  <a:txBody>
                    <a:bodyPr/>
                    <a:lstStyle/>
                    <a:p>
                      <a:pPr algn="ctr"/>
                      <a:endParaRPr lang="en-US" sz="1100" b="0" i="0" dirty="0">
                        <a:latin typeface="Microsoft YaHei UI" panose="020B0503020204020204" pitchFamily="34" charset="-122"/>
                        <a:ea typeface="Microsoft YaHei UI" panose="020B0503020204020204" pitchFamily="34" charset="-122"/>
                      </a:endParaRPr>
                    </a:p>
                  </a:txBody>
                  <a:tcPr anchor="ctr">
                    <a:solidFill>
                      <a:schemeClr val="bg2">
                        <a:lumMod val="75000"/>
                      </a:schemeClr>
                    </a:solidFill>
                  </a:tcPr>
                </a:tc>
                <a:extLst>
                  <a:ext uri="{0D108BD9-81ED-4DB2-BD59-A6C34878D82A}">
                    <a16:rowId xmlns:a16="http://schemas.microsoft.com/office/drawing/2014/main" val="2312180534"/>
                  </a:ext>
                </a:extLst>
              </a:tr>
              <a:tr h="587083">
                <a:tc>
                  <a:txBody>
                    <a:bodyPr/>
                    <a:lstStyle/>
                    <a:p>
                      <a:pPr algn="ctr"/>
                      <a:r>
                        <a:rPr lang="en-US" sz="1100" b="0" i="0" dirty="0" err="1">
                          <a:latin typeface="Microsoft YaHei UI" panose="020B0503020204020204" pitchFamily="34" charset="-122"/>
                          <a:ea typeface="Microsoft YaHei UI" panose="020B0503020204020204" pitchFamily="34" charset="-122"/>
                        </a:rPr>
                        <a:t>商业模式</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2">
                        <a:lumMod val="40000"/>
                        <a:lumOff val="60000"/>
                      </a:schemeClr>
                    </a:solidFill>
                  </a:tcPr>
                </a:tc>
                <a:tc>
                  <a:txBody>
                    <a:bodyPr/>
                    <a:lstStyle/>
                    <a:p>
                      <a:pPr algn="ctr"/>
                      <a:r>
                        <a:rPr lang="en-US" sz="1100" b="0" i="0" dirty="0">
                          <a:latin typeface="Microsoft YaHei UI" panose="020B0503020204020204" pitchFamily="34" charset="-122"/>
                          <a:ea typeface="Microsoft YaHei UI" panose="020B0503020204020204" pitchFamily="34" charset="-122"/>
                        </a:rPr>
                        <a:t>Google</a:t>
                      </a:r>
                      <a:r>
                        <a:rPr lang="zh-CN" altLang="en-US" sz="1100" b="0" i="0" dirty="0">
                          <a:latin typeface="Microsoft YaHei UI" panose="020B0503020204020204" pitchFamily="34" charset="-122"/>
                          <a:ea typeface="Microsoft YaHei UI" panose="020B0503020204020204" pitchFamily="34" charset="-122"/>
                        </a:rPr>
                        <a:t> 广告搜索商业模式非常成熟，生态盘根错节，</a:t>
                      </a:r>
                      <a:r>
                        <a:rPr lang="en-US" altLang="zh-CN" sz="1100" b="0" i="0" dirty="0">
                          <a:latin typeface="Microsoft YaHei UI" panose="020B0503020204020204" pitchFamily="34" charset="-122"/>
                          <a:ea typeface="Microsoft YaHei UI" panose="020B0503020204020204" pitchFamily="34" charset="-122"/>
                        </a:rPr>
                        <a:t>2023</a:t>
                      </a:r>
                      <a:r>
                        <a:rPr lang="zh-CN" altLang="en-US" sz="1100" b="0" i="0" dirty="0">
                          <a:latin typeface="Microsoft YaHei UI" panose="020B0503020204020204" pitchFamily="34" charset="-122"/>
                          <a:ea typeface="Microsoft YaHei UI" panose="020B0503020204020204" pitchFamily="34" charset="-122"/>
                        </a:rPr>
                        <a:t>年收入达到</a:t>
                      </a:r>
                      <a:r>
                        <a:rPr lang="en-US" altLang="zh-CN" sz="1100" b="0" i="0" dirty="0">
                          <a:latin typeface="Microsoft YaHei UI" panose="020B0503020204020204" pitchFamily="34" charset="-122"/>
                          <a:ea typeface="Microsoft YaHei UI" panose="020B0503020204020204" pitchFamily="34" charset="-122"/>
                        </a:rPr>
                        <a:t>$175</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dirty="0" err="1">
                          <a:latin typeface="Microsoft YaHei UI" panose="020B0503020204020204" pitchFamily="34" charset="-122"/>
                          <a:ea typeface="Microsoft YaHei UI" panose="020B0503020204020204" pitchFamily="34" charset="-122"/>
                        </a:rPr>
                        <a:t>个人的服务订阅费</a:t>
                      </a:r>
                      <a:r>
                        <a:rPr lang="zh-CN" altLang="en-US" sz="1100" b="0" i="0" dirty="0">
                          <a:latin typeface="Microsoft YaHei UI" panose="020B0503020204020204" pitchFamily="34" charset="-122"/>
                          <a:ea typeface="Microsoft YaHei UI" panose="020B0503020204020204" pitchFamily="34" charset="-122"/>
                        </a:rPr>
                        <a:t>，</a:t>
                      </a:r>
                      <a:r>
                        <a:rPr lang="en-US" altLang="zh-CN" sz="1100" b="0" i="0" dirty="0">
                          <a:latin typeface="Microsoft YaHei UI" panose="020B0503020204020204" pitchFamily="34" charset="-122"/>
                          <a:ea typeface="Microsoft YaHei UI" panose="020B0503020204020204" pitchFamily="34" charset="-122"/>
                        </a:rPr>
                        <a:t>2023</a:t>
                      </a:r>
                      <a:r>
                        <a:rPr lang="zh-CN" altLang="en-US" sz="1100" b="0" i="0" dirty="0">
                          <a:latin typeface="Microsoft YaHei UI" panose="020B0503020204020204" pitchFamily="34" charset="-122"/>
                          <a:ea typeface="Microsoft YaHei UI" panose="020B0503020204020204" pitchFamily="34" charset="-122"/>
                        </a:rPr>
                        <a:t>年收入</a:t>
                      </a:r>
                      <a:r>
                        <a:rPr lang="en-US" altLang="zh-CN" sz="1100" b="0" i="0" dirty="0">
                          <a:latin typeface="Microsoft YaHei UI" panose="020B0503020204020204" pitchFamily="34" charset="-122"/>
                          <a:ea typeface="Microsoft YaHei UI" panose="020B0503020204020204" pitchFamily="34" charset="-122"/>
                        </a:rPr>
                        <a:t>$1.6B</a:t>
                      </a:r>
                      <a:endParaRPr lang="en-US" sz="1100" b="0" i="0" dirty="0">
                        <a:latin typeface="Microsoft YaHei UI" panose="020B0503020204020204" pitchFamily="34" charset="-122"/>
                        <a:ea typeface="Microsoft YaHei UI" panose="020B0503020204020204" pitchFamily="34" charset="-122"/>
                      </a:endParaRPr>
                    </a:p>
                    <a:p>
                      <a:pPr algn="ctr"/>
                      <a:r>
                        <a:rPr lang="en-US" sz="1100" b="0" i="0" dirty="0" err="1">
                          <a:latin typeface="Microsoft YaHei UI" panose="020B0503020204020204" pitchFamily="34" charset="-122"/>
                          <a:ea typeface="Microsoft YaHei UI" panose="020B0503020204020204" pitchFamily="34" charset="-122"/>
                        </a:rPr>
                        <a:t>接入的电商和服务网站的导流费</a:t>
                      </a:r>
                      <a:endParaRPr lang="en-US" sz="1100" b="0" i="0" dirty="0">
                        <a:latin typeface="Microsoft YaHei UI" panose="020B0503020204020204" pitchFamily="34" charset="-122"/>
                        <a:ea typeface="Microsoft YaHei UI" panose="020B0503020204020204" pitchFamily="34" charset="-122"/>
                      </a:endParaRPr>
                    </a:p>
                    <a:p>
                      <a:pPr algn="ctr"/>
                      <a:r>
                        <a:rPr lang="en-US" sz="1100" b="0" i="0" dirty="0" err="1">
                          <a:latin typeface="Microsoft YaHei UI" panose="020B0503020204020204" pitchFamily="34" charset="-122"/>
                          <a:ea typeface="Microsoft YaHei UI" panose="020B0503020204020204" pitchFamily="34" charset="-122"/>
                        </a:rPr>
                        <a:t>广告</a:t>
                      </a:r>
                      <a:r>
                        <a:rPr lang="zh-CN" altLang="en-US" sz="1100" b="0" i="0" dirty="0">
                          <a:latin typeface="Microsoft YaHei UI" panose="020B0503020204020204" pitchFamily="34" charset="-122"/>
                          <a:ea typeface="Microsoft YaHei UI" panose="020B0503020204020204" pitchFamily="34" charset="-122"/>
                        </a:rPr>
                        <a:t>？</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2">
                        <a:lumMod val="40000"/>
                        <a:lumOff val="60000"/>
                      </a:schemeClr>
                    </a:solidFill>
                  </a:tcPr>
                </a:tc>
                <a:extLst>
                  <a:ext uri="{0D108BD9-81ED-4DB2-BD59-A6C34878D82A}">
                    <a16:rowId xmlns:a16="http://schemas.microsoft.com/office/drawing/2014/main" val="3689968626"/>
                  </a:ext>
                </a:extLst>
              </a:tr>
              <a:tr h="587083">
                <a:tc>
                  <a:txBody>
                    <a:bodyPr/>
                    <a:lstStyle/>
                    <a:p>
                      <a:pPr algn="ctr"/>
                      <a:r>
                        <a:rPr lang="en-US" sz="1100" b="0" i="0" dirty="0" err="1">
                          <a:latin typeface="Microsoft YaHei UI" panose="020B0503020204020204" pitchFamily="34" charset="-122"/>
                          <a:ea typeface="Microsoft YaHei UI" panose="020B0503020204020204" pitchFamily="34" charset="-122"/>
                        </a:rPr>
                        <a:t>搜索服务入口</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2">
                        <a:lumMod val="40000"/>
                        <a:lumOff val="60000"/>
                      </a:schemeClr>
                    </a:solidFill>
                  </a:tcPr>
                </a:tc>
                <a:tc>
                  <a:txBody>
                    <a:bodyPr/>
                    <a:lstStyle/>
                    <a:p>
                      <a:pPr algn="ctr"/>
                      <a:r>
                        <a:rPr lang="zh-CN" altLang="en-US" sz="1100" dirty="0"/>
                        <a:t>已经植入到了手机、</a:t>
                      </a:r>
                      <a:r>
                        <a:rPr lang="en-US" altLang="zh-CN" sz="1100" dirty="0"/>
                        <a:t>PC</a:t>
                      </a:r>
                      <a:r>
                        <a:rPr lang="zh-CN" altLang="en-US" sz="1100" dirty="0"/>
                        <a:t>的操作系统层面，短期内很难改变用户的使用习惯</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2">
                        <a:lumMod val="40000"/>
                        <a:lumOff val="60000"/>
                      </a:schemeClr>
                    </a:solidFill>
                  </a:tcPr>
                </a:tc>
                <a:tc>
                  <a:txBody>
                    <a:bodyPr/>
                    <a:lstStyle/>
                    <a:p>
                      <a:pPr algn="ctr"/>
                      <a:r>
                        <a:rPr lang="en-US" sz="1100" b="0" i="0" dirty="0" err="1">
                          <a:latin typeface="Microsoft YaHei UI" panose="020B0503020204020204" pitchFamily="34" charset="-122"/>
                          <a:ea typeface="Microsoft YaHei UI" panose="020B0503020204020204" pitchFamily="34" charset="-122"/>
                        </a:rPr>
                        <a:t>目前作为独立App存在</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2">
                        <a:lumMod val="40000"/>
                        <a:lumOff val="60000"/>
                      </a:schemeClr>
                    </a:solidFill>
                  </a:tcPr>
                </a:tc>
                <a:extLst>
                  <a:ext uri="{0D108BD9-81ED-4DB2-BD59-A6C34878D82A}">
                    <a16:rowId xmlns:a16="http://schemas.microsoft.com/office/drawing/2014/main" val="2173572433"/>
                  </a:ext>
                </a:extLst>
              </a:tr>
              <a:tr h="587083">
                <a:tc>
                  <a:txBody>
                    <a:bodyPr/>
                    <a:lstStyle/>
                    <a:p>
                      <a:pPr algn="ctr"/>
                      <a:r>
                        <a:rPr lang="en-US" sz="1100" b="0" i="0" dirty="0" err="1">
                          <a:latin typeface="Microsoft YaHei UI" panose="020B0503020204020204" pitchFamily="34" charset="-122"/>
                          <a:ea typeface="Microsoft YaHei UI" panose="020B0503020204020204" pitchFamily="34" charset="-122"/>
                        </a:rPr>
                        <a:t>搜索质量</a:t>
                      </a:r>
                      <a:endParaRPr lang="en-US" sz="1100" b="0" i="0" dirty="0">
                        <a:latin typeface="Microsoft YaHei UI" panose="020B0503020204020204" pitchFamily="34" charset="-122"/>
                        <a:ea typeface="Microsoft YaHei UI" panose="020B0503020204020204" pitchFamily="34" charset="-122"/>
                      </a:endParaRP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t>链接到原始网站，信息可信无误</a:t>
                      </a:r>
                      <a:endParaRPr lang="en-US" altLang="zh-CN" sz="1100" dirty="0"/>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err="1"/>
                        <a:t>依赖于搜索引擎提供的高质量</a:t>
                      </a:r>
                      <a:r>
                        <a:rPr lang="zh-CN" altLang="en-US" sz="1100" dirty="0"/>
                        <a:t>、可信</a:t>
                      </a:r>
                      <a:r>
                        <a:rPr lang="en-US" sz="1100" dirty="0" err="1"/>
                        <a:t>内容</a:t>
                      </a:r>
                      <a:r>
                        <a:rPr lang="zh-CN" altLang="en-US" sz="1100" dirty="0"/>
                        <a:t>，目前只能依赖</a:t>
                      </a:r>
                      <a:r>
                        <a:rPr lang="en-US" altLang="zh-CN" sz="1100" dirty="0"/>
                        <a:t>Bing</a:t>
                      </a:r>
                      <a:r>
                        <a:rPr lang="zh-CN" altLang="en-US" sz="1100" dirty="0"/>
                        <a:t>，</a:t>
                      </a:r>
                      <a:r>
                        <a:rPr lang="en-US" altLang="zh-CN" sz="1100" dirty="0"/>
                        <a:t>Bing</a:t>
                      </a:r>
                      <a:r>
                        <a:rPr lang="zh-CN" altLang="en-US" sz="1100" dirty="0"/>
                        <a:t>的搜索质量和</a:t>
                      </a:r>
                      <a:r>
                        <a:rPr lang="en-US" altLang="zh-CN" sz="1100" dirty="0"/>
                        <a:t>Google</a:t>
                      </a:r>
                      <a:r>
                        <a:rPr lang="zh-CN" altLang="en-US" sz="1100" dirty="0"/>
                        <a:t>差距较大，模型自带的知识是不可信的</a:t>
                      </a:r>
                      <a:endParaRPr lang="en-US" altLang="zh-CN" sz="1100" dirty="0"/>
                    </a:p>
                  </a:txBody>
                  <a:tcPr anchor="ctr">
                    <a:solidFill>
                      <a:schemeClr val="accent2">
                        <a:lumMod val="40000"/>
                        <a:lumOff val="60000"/>
                      </a:schemeClr>
                    </a:solidFill>
                  </a:tcPr>
                </a:tc>
                <a:extLst>
                  <a:ext uri="{0D108BD9-81ED-4DB2-BD59-A6C34878D82A}">
                    <a16:rowId xmlns:a16="http://schemas.microsoft.com/office/drawing/2014/main" val="3046454954"/>
                  </a:ext>
                </a:extLst>
              </a:tr>
            </a:tbl>
          </a:graphicData>
        </a:graphic>
      </p:graphicFrame>
    </p:spTree>
    <p:extLst>
      <p:ext uri="{BB962C8B-B14F-4D97-AF65-F5344CB8AC3E}">
        <p14:creationId xmlns:p14="http://schemas.microsoft.com/office/powerpoint/2010/main" val="3790358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FCE6-9DE0-5028-89EF-86771A89F6D4}"/>
              </a:ext>
            </a:extLst>
          </p:cNvPr>
          <p:cNvSpPr>
            <a:spLocks noGrp="1"/>
          </p:cNvSpPr>
          <p:nvPr>
            <p:ph type="title"/>
          </p:nvPr>
        </p:nvSpPr>
        <p:spPr/>
        <p:txBody>
          <a:bodyPr>
            <a:normAutofit/>
          </a:bodyPr>
          <a:lstStyle/>
          <a:p>
            <a:r>
              <a:rPr lang="en-US" sz="2400" dirty="0" err="1"/>
              <a:t>基于开源底座模型</a:t>
            </a:r>
            <a:r>
              <a:rPr lang="zh-CN" altLang="en-US" sz="2400" dirty="0"/>
              <a:t>（</a:t>
            </a:r>
            <a:r>
              <a:rPr lang="en-US" altLang="zh-CN" sz="2400" dirty="0"/>
              <a:t>Foundation</a:t>
            </a:r>
            <a:r>
              <a:rPr lang="zh-CN" altLang="en-US" sz="2400" dirty="0"/>
              <a:t> </a:t>
            </a:r>
            <a:r>
              <a:rPr lang="en-US" altLang="zh-CN" sz="2400" dirty="0"/>
              <a:t>Model</a:t>
            </a:r>
            <a:r>
              <a:rPr lang="zh-CN" altLang="en-US" sz="2400" dirty="0"/>
              <a:t>）通过生态迅速提升性能</a:t>
            </a:r>
            <a:endParaRPr lang="en-US" sz="2400" dirty="0"/>
          </a:p>
        </p:txBody>
      </p:sp>
      <p:pic>
        <p:nvPicPr>
          <p:cNvPr id="4" name="Picture 3">
            <a:extLst>
              <a:ext uri="{FF2B5EF4-FFF2-40B4-BE49-F238E27FC236}">
                <a16:creationId xmlns:a16="http://schemas.microsoft.com/office/drawing/2014/main" id="{459E5F30-7DEC-4CBE-F05F-943ACC669E1B}"/>
              </a:ext>
            </a:extLst>
          </p:cNvPr>
          <p:cNvPicPr>
            <a:picLocks noChangeAspect="1"/>
          </p:cNvPicPr>
          <p:nvPr/>
        </p:nvPicPr>
        <p:blipFill>
          <a:blip r:embed="rId2"/>
          <a:stretch>
            <a:fillRect/>
          </a:stretch>
        </p:blipFill>
        <p:spPr>
          <a:xfrm>
            <a:off x="632800" y="2063401"/>
            <a:ext cx="5589107" cy="4525179"/>
          </a:xfrm>
          <a:prstGeom prst="rect">
            <a:avLst/>
          </a:prstGeom>
        </p:spPr>
      </p:pic>
      <p:grpSp>
        <p:nvGrpSpPr>
          <p:cNvPr id="5" name="Group 4">
            <a:extLst>
              <a:ext uri="{FF2B5EF4-FFF2-40B4-BE49-F238E27FC236}">
                <a16:creationId xmlns:a16="http://schemas.microsoft.com/office/drawing/2014/main" id="{382A77B4-D1DA-29BD-AE7E-F8A9C3842C25}"/>
              </a:ext>
            </a:extLst>
          </p:cNvPr>
          <p:cNvGrpSpPr/>
          <p:nvPr/>
        </p:nvGrpSpPr>
        <p:grpSpPr>
          <a:xfrm>
            <a:off x="7320302" y="2550270"/>
            <a:ext cx="3899698" cy="3923818"/>
            <a:chOff x="7592993" y="1819547"/>
            <a:chExt cx="4262234" cy="4778023"/>
          </a:xfrm>
        </p:grpSpPr>
        <p:sp>
          <p:nvSpPr>
            <p:cNvPr id="6" name="Rounded Rectangle 5">
              <a:extLst>
                <a:ext uri="{FF2B5EF4-FFF2-40B4-BE49-F238E27FC236}">
                  <a16:creationId xmlns:a16="http://schemas.microsoft.com/office/drawing/2014/main" id="{9AC47765-CDFC-1BCE-EB6C-067CD008F0F7}"/>
                </a:ext>
              </a:extLst>
            </p:cNvPr>
            <p:cNvSpPr/>
            <p:nvPr/>
          </p:nvSpPr>
          <p:spPr>
            <a:xfrm>
              <a:off x="7592993" y="6070098"/>
              <a:ext cx="4262234" cy="5274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MoE</a:t>
              </a:r>
              <a:r>
                <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a:t>
              </a:r>
              <a:r>
                <a:rPr kumimoji="0" lang="en-US" sz="12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底座模型</a:t>
              </a:r>
              <a:endPar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7" name="Rounded Rectangle 6">
              <a:extLst>
                <a:ext uri="{FF2B5EF4-FFF2-40B4-BE49-F238E27FC236}">
                  <a16:creationId xmlns:a16="http://schemas.microsoft.com/office/drawing/2014/main" id="{53BC74FD-AD8C-35C1-CDDC-7C3E7D7A9683}"/>
                </a:ext>
              </a:extLst>
            </p:cNvPr>
            <p:cNvSpPr/>
            <p:nvPr/>
          </p:nvSpPr>
          <p:spPr>
            <a:xfrm>
              <a:off x="7592993" y="2425397"/>
              <a:ext cx="4262234" cy="5274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MoE</a:t>
              </a:r>
              <a:r>
                <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Router</a:t>
              </a:r>
              <a:r>
                <a:rPr kumimoji="0" lang="zh-CN" alt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（组合不同数量的</a:t>
              </a:r>
              <a:r>
                <a:rPr kumimoji="0" lang="en-US" altLang="zh-CN"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expert</a:t>
              </a:r>
              <a:r>
                <a:rPr kumimoji="0" lang="zh-CN" alt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model</a:t>
              </a:r>
              <a:r>
                <a:rPr kumimoji="0" lang="zh-CN" alt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a:t>
              </a:r>
              <a:endPar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8" name="Rounded Rectangle 7">
              <a:extLst>
                <a:ext uri="{FF2B5EF4-FFF2-40B4-BE49-F238E27FC236}">
                  <a16:creationId xmlns:a16="http://schemas.microsoft.com/office/drawing/2014/main" id="{498CD775-C431-CCA5-50F2-806EFCBEF062}"/>
                </a:ext>
              </a:extLst>
            </p:cNvPr>
            <p:cNvSpPr/>
            <p:nvPr/>
          </p:nvSpPr>
          <p:spPr>
            <a:xfrm>
              <a:off x="7592993" y="1819547"/>
              <a:ext cx="4262234" cy="5274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提示词微调</a:t>
              </a:r>
              <a:endParaRPr kumimoji="0" lang="en-US" sz="1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9" name="Rounded Rectangle 8">
            <a:extLst>
              <a:ext uri="{FF2B5EF4-FFF2-40B4-BE49-F238E27FC236}">
                <a16:creationId xmlns:a16="http://schemas.microsoft.com/office/drawing/2014/main" id="{E3CB9338-9DCC-8AE6-6A0D-27F90FB729BB}"/>
              </a:ext>
            </a:extLst>
          </p:cNvPr>
          <p:cNvSpPr/>
          <p:nvPr/>
        </p:nvSpPr>
        <p:spPr>
          <a:xfrm>
            <a:off x="8877052" y="3566669"/>
            <a:ext cx="711885" cy="2380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微调Expert模型</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0" name="Rounded Rectangle 9">
            <a:extLst>
              <a:ext uri="{FF2B5EF4-FFF2-40B4-BE49-F238E27FC236}">
                <a16:creationId xmlns:a16="http://schemas.microsoft.com/office/drawing/2014/main" id="{46D73BFA-0882-C898-6159-323C6DCF45ED}"/>
              </a:ext>
            </a:extLst>
          </p:cNvPr>
          <p:cNvSpPr/>
          <p:nvPr/>
        </p:nvSpPr>
        <p:spPr>
          <a:xfrm>
            <a:off x="9705424" y="3583459"/>
            <a:ext cx="711885" cy="2380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1" name="Rounded Rectangle 10">
            <a:extLst>
              <a:ext uri="{FF2B5EF4-FFF2-40B4-BE49-F238E27FC236}">
                <a16:creationId xmlns:a16="http://schemas.microsoft.com/office/drawing/2014/main" id="{B6D2A8E7-E072-6DC4-0723-AE62B4D00C11}"/>
              </a:ext>
            </a:extLst>
          </p:cNvPr>
          <p:cNvSpPr/>
          <p:nvPr/>
        </p:nvSpPr>
        <p:spPr>
          <a:xfrm>
            <a:off x="10508114" y="3583459"/>
            <a:ext cx="711885" cy="2380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微调Expert模型</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2" name="Group 11">
            <a:extLst>
              <a:ext uri="{FF2B5EF4-FFF2-40B4-BE49-F238E27FC236}">
                <a16:creationId xmlns:a16="http://schemas.microsoft.com/office/drawing/2014/main" id="{4E91D586-B38F-1F97-20CF-8B05365FD505}"/>
              </a:ext>
            </a:extLst>
          </p:cNvPr>
          <p:cNvGrpSpPr/>
          <p:nvPr/>
        </p:nvGrpSpPr>
        <p:grpSpPr>
          <a:xfrm>
            <a:off x="7320302" y="3566669"/>
            <a:ext cx="1348491" cy="2380280"/>
            <a:chOff x="3822148" y="2223277"/>
            <a:chExt cx="1736201" cy="3248609"/>
          </a:xfrm>
        </p:grpSpPr>
        <p:sp>
          <p:nvSpPr>
            <p:cNvPr id="13" name="Rounded Rectangle 12">
              <a:extLst>
                <a:ext uri="{FF2B5EF4-FFF2-40B4-BE49-F238E27FC236}">
                  <a16:creationId xmlns:a16="http://schemas.microsoft.com/office/drawing/2014/main" id="{48624A0E-B22B-60DD-A44B-33851E56A266}"/>
                </a:ext>
              </a:extLst>
            </p:cNvPr>
            <p:cNvSpPr/>
            <p:nvPr/>
          </p:nvSpPr>
          <p:spPr>
            <a:xfrm>
              <a:off x="3822148" y="2223277"/>
              <a:ext cx="1736201" cy="324860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微调Expert模型</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4" name="Rectangle 13">
              <a:extLst>
                <a:ext uri="{FF2B5EF4-FFF2-40B4-BE49-F238E27FC236}">
                  <a16:creationId xmlns:a16="http://schemas.microsoft.com/office/drawing/2014/main" id="{B26A651F-1358-84EB-9BA5-D6561833C992}"/>
                </a:ext>
              </a:extLst>
            </p:cNvPr>
            <p:cNvSpPr/>
            <p:nvPr/>
          </p:nvSpPr>
          <p:spPr>
            <a:xfrm>
              <a:off x="3970119" y="4696372"/>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增量数据训练</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5" name="Rectangle 14">
              <a:extLst>
                <a:ext uri="{FF2B5EF4-FFF2-40B4-BE49-F238E27FC236}">
                  <a16:creationId xmlns:a16="http://schemas.microsoft.com/office/drawing/2014/main" id="{774CE87F-DD69-E9E5-8BA4-4EF95F25C2C8}"/>
                </a:ext>
              </a:extLst>
            </p:cNvPr>
            <p:cNvSpPr/>
            <p:nvPr/>
          </p:nvSpPr>
          <p:spPr>
            <a:xfrm>
              <a:off x="3970118" y="4203179"/>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指令微调</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6" name="Rectangle 15">
              <a:extLst>
                <a:ext uri="{FF2B5EF4-FFF2-40B4-BE49-F238E27FC236}">
                  <a16:creationId xmlns:a16="http://schemas.microsoft.com/office/drawing/2014/main" id="{3869D306-1260-6CEA-4812-23FA1948C548}"/>
                </a:ext>
              </a:extLst>
            </p:cNvPr>
            <p:cNvSpPr/>
            <p:nvPr/>
          </p:nvSpPr>
          <p:spPr>
            <a:xfrm>
              <a:off x="3970118" y="3709984"/>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DPO微调</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7" name="Rectangle 16">
              <a:extLst>
                <a:ext uri="{FF2B5EF4-FFF2-40B4-BE49-F238E27FC236}">
                  <a16:creationId xmlns:a16="http://schemas.microsoft.com/office/drawing/2014/main" id="{F7F791C1-C6CA-08D2-6EF0-B55801AD432E}"/>
                </a:ext>
              </a:extLst>
            </p:cNvPr>
            <p:cNvSpPr/>
            <p:nvPr/>
          </p:nvSpPr>
          <p:spPr>
            <a:xfrm>
              <a:off x="3970117" y="3216789"/>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LoRa微调</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8" name="Rectangle 17">
              <a:extLst>
                <a:ext uri="{FF2B5EF4-FFF2-40B4-BE49-F238E27FC236}">
                  <a16:creationId xmlns:a16="http://schemas.microsoft.com/office/drawing/2014/main" id="{33BA6267-27C7-1408-D8BB-7137B6B3434A}"/>
                </a:ext>
              </a:extLst>
            </p:cNvPr>
            <p:cNvSpPr/>
            <p:nvPr/>
          </p:nvSpPr>
          <p:spPr>
            <a:xfrm>
              <a:off x="3970117" y="2723595"/>
              <a:ext cx="1440265" cy="43317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模型合并</a:t>
              </a:r>
              <a:endParaRPr kumimoji="0" lang="en-US" sz="105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20" name="TextBox 19">
            <a:extLst>
              <a:ext uri="{FF2B5EF4-FFF2-40B4-BE49-F238E27FC236}">
                <a16:creationId xmlns:a16="http://schemas.microsoft.com/office/drawing/2014/main" id="{51F3FEA9-7E0D-0B44-2DA0-6C14807CFDFD}"/>
              </a:ext>
            </a:extLst>
          </p:cNvPr>
          <p:cNvSpPr txBox="1"/>
          <p:nvPr/>
        </p:nvSpPr>
        <p:spPr>
          <a:xfrm>
            <a:off x="1758059" y="2564888"/>
            <a:ext cx="337341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Mistral</a:t>
            </a:r>
            <a:r>
              <a:rPr kumimoji="0" lang="zh-CN" altLang="en-US" sz="1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的微调模型生态树</a:t>
            </a:r>
            <a:endParaRPr kumimoji="0" lang="en-US" sz="1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21" name="Left Brace 20">
            <a:extLst>
              <a:ext uri="{FF2B5EF4-FFF2-40B4-BE49-F238E27FC236}">
                <a16:creationId xmlns:a16="http://schemas.microsoft.com/office/drawing/2014/main" id="{68FAC10A-8C6E-73E7-77EE-FB0CD925A056}"/>
              </a:ext>
            </a:extLst>
          </p:cNvPr>
          <p:cNvSpPr/>
          <p:nvPr/>
        </p:nvSpPr>
        <p:spPr>
          <a:xfrm>
            <a:off x="7135106" y="3583459"/>
            <a:ext cx="185196" cy="23634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23" name="TextBox 22">
            <a:extLst>
              <a:ext uri="{FF2B5EF4-FFF2-40B4-BE49-F238E27FC236}">
                <a16:creationId xmlns:a16="http://schemas.microsoft.com/office/drawing/2014/main" id="{596BA374-AA28-4204-C185-32E618FBECDE}"/>
              </a:ext>
            </a:extLst>
          </p:cNvPr>
          <p:cNvSpPr txBox="1"/>
          <p:nvPr/>
        </p:nvSpPr>
        <p:spPr>
          <a:xfrm>
            <a:off x="6995887" y="2203790"/>
            <a:ext cx="459933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通过组合领域exper模型提升综合性能</a:t>
            </a:r>
            <a:endParaRPr kumimoji="0" lang="en-US"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24" name="TextBox 23">
            <a:extLst>
              <a:ext uri="{FF2B5EF4-FFF2-40B4-BE49-F238E27FC236}">
                <a16:creationId xmlns:a16="http://schemas.microsoft.com/office/drawing/2014/main" id="{587B61D7-5BFC-3BE2-E484-1E43F044B1C2}"/>
              </a:ext>
            </a:extLst>
          </p:cNvPr>
          <p:cNvSpPr txBox="1"/>
          <p:nvPr/>
        </p:nvSpPr>
        <p:spPr>
          <a:xfrm>
            <a:off x="6828282" y="3757936"/>
            <a:ext cx="335211" cy="2031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针对特定指标的微调</a:t>
            </a:r>
            <a:endParaRPr kumimoji="0" lang="en-US" sz="1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
        <p:nvSpPr>
          <p:cNvPr id="3" name="TextBox 2">
            <a:extLst>
              <a:ext uri="{FF2B5EF4-FFF2-40B4-BE49-F238E27FC236}">
                <a16:creationId xmlns:a16="http://schemas.microsoft.com/office/drawing/2014/main" id="{7ADF6EDB-5578-0E10-EC28-24D1F4D3C7C5}"/>
              </a:ext>
            </a:extLst>
          </p:cNvPr>
          <p:cNvSpPr txBox="1"/>
          <p:nvPr/>
        </p:nvSpPr>
        <p:spPr>
          <a:xfrm>
            <a:off x="7320302" y="1528357"/>
            <a:ext cx="3899697" cy="523220"/>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在同一种架构的底座模型上通过生态来扩展模型领域性能和综合性能</a:t>
            </a:r>
            <a:endParaRPr kumimoji="0" lang="en-US" sz="14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586733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AA634-5073-8628-D43A-5730D44154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7E066-9A2A-8F89-3E56-38571CEFD9FB}"/>
              </a:ext>
            </a:extLst>
          </p:cNvPr>
          <p:cNvSpPr>
            <a:spLocks noGrp="1"/>
          </p:cNvSpPr>
          <p:nvPr>
            <p:ph type="title"/>
          </p:nvPr>
        </p:nvSpPr>
        <p:spPr/>
        <p:txBody>
          <a:bodyPr>
            <a:normAutofit/>
          </a:bodyPr>
          <a:lstStyle/>
          <a:p>
            <a:r>
              <a:rPr lang="en-US" sz="2800" dirty="0" err="1"/>
              <a:t>基于公开测评标准</a:t>
            </a:r>
            <a:r>
              <a:rPr lang="zh-CN" altLang="en-US" sz="2800" dirty="0"/>
              <a:t>，</a:t>
            </a:r>
            <a:r>
              <a:rPr lang="en-US" altLang="zh-CN" sz="2800" dirty="0"/>
              <a:t>Mistral</a:t>
            </a:r>
            <a:r>
              <a:rPr lang="zh-CN" altLang="en-US" sz="2800" dirty="0"/>
              <a:t>的</a:t>
            </a:r>
            <a:r>
              <a:rPr lang="en-US" altLang="zh-CN" sz="2800" dirty="0" err="1"/>
              <a:t>MoE</a:t>
            </a:r>
            <a:r>
              <a:rPr lang="zh-CN" altLang="en-US" sz="2800" dirty="0"/>
              <a:t>开源模型已经达到</a:t>
            </a:r>
            <a:r>
              <a:rPr lang="en-US" altLang="zh-CN" sz="2800" dirty="0"/>
              <a:t>GTP3.5</a:t>
            </a:r>
            <a:r>
              <a:rPr lang="zh-CN" altLang="en-US" sz="2800" dirty="0"/>
              <a:t>水平</a:t>
            </a:r>
            <a:endParaRPr lang="en-US" sz="2800" dirty="0"/>
          </a:p>
        </p:txBody>
      </p:sp>
      <p:pic>
        <p:nvPicPr>
          <p:cNvPr id="4" name="Picture 3">
            <a:extLst>
              <a:ext uri="{FF2B5EF4-FFF2-40B4-BE49-F238E27FC236}">
                <a16:creationId xmlns:a16="http://schemas.microsoft.com/office/drawing/2014/main" id="{D4F52C61-8078-EE70-942D-E2C14CBF5AD1}"/>
              </a:ext>
            </a:extLst>
          </p:cNvPr>
          <p:cNvPicPr>
            <a:picLocks noChangeAspect="1"/>
          </p:cNvPicPr>
          <p:nvPr/>
        </p:nvPicPr>
        <p:blipFill>
          <a:blip r:embed="rId2"/>
          <a:stretch>
            <a:fillRect/>
          </a:stretch>
        </p:blipFill>
        <p:spPr>
          <a:xfrm>
            <a:off x="345419" y="2114631"/>
            <a:ext cx="6422334" cy="2424014"/>
          </a:xfrm>
          <a:prstGeom prst="rect">
            <a:avLst/>
          </a:prstGeom>
        </p:spPr>
      </p:pic>
      <p:sp>
        <p:nvSpPr>
          <p:cNvPr id="8" name="TextBox 7">
            <a:extLst>
              <a:ext uri="{FF2B5EF4-FFF2-40B4-BE49-F238E27FC236}">
                <a16:creationId xmlns:a16="http://schemas.microsoft.com/office/drawing/2014/main" id="{7F984C82-DC8C-1EBA-E30A-6E9A8F40DA7E}"/>
              </a:ext>
            </a:extLst>
          </p:cNvPr>
          <p:cNvSpPr txBox="1"/>
          <p:nvPr/>
        </p:nvSpPr>
        <p:spPr>
          <a:xfrm>
            <a:off x="269220" y="1690688"/>
            <a:ext cx="657473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rPr>
              <a:t>UC</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Berkeley</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的</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Chat</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Arena</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使用人工投票来评估</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LLM</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性能，</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200K</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用户的投票结果显示</a:t>
            </a:r>
            <a:r>
              <a:rPr kumimoji="0" lang="en-US" altLang="zh-CN" sz="1400" b="0" i="0" u="none" strike="noStrike" kern="1200" cap="none" spc="0" normalizeH="0" baseline="0" noProof="0" dirty="0" err="1">
                <a:ln>
                  <a:noFill/>
                </a:ln>
                <a:solidFill>
                  <a:srgbClr val="374151"/>
                </a:solidFill>
                <a:effectLst/>
                <a:uLnTx/>
                <a:uFillTx/>
                <a:latin typeface="Source Sans Pro" panose="020B0503030403020204" pitchFamily="34" charset="0"/>
                <a:cs typeface="+mn-cs"/>
              </a:rPr>
              <a:t>Mixtral</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8x7B</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性能接近</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GTP4</a:t>
            </a:r>
            <a:endPar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p:txBody>
      </p:sp>
      <p:pic>
        <p:nvPicPr>
          <p:cNvPr id="1026" name="Picture 2">
            <a:extLst>
              <a:ext uri="{FF2B5EF4-FFF2-40B4-BE49-F238E27FC236}">
                <a16:creationId xmlns:a16="http://schemas.microsoft.com/office/drawing/2014/main" id="{56A67CBD-CB8A-D06D-FC3C-95FEF412A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849" y="2114631"/>
            <a:ext cx="4626050" cy="22935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6E0DA45-50E7-15F3-F9A6-A33319208CA5}"/>
              </a:ext>
            </a:extLst>
          </p:cNvPr>
          <p:cNvSpPr txBox="1"/>
          <p:nvPr/>
        </p:nvSpPr>
        <p:spPr>
          <a:xfrm>
            <a:off x="7217250" y="1690688"/>
            <a:ext cx="481124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374151"/>
                </a:solidFill>
                <a:effectLst/>
                <a:uLnTx/>
                <a:uFillTx/>
                <a:latin typeface="Source Sans Pro" panose="020B0503030403020204" pitchFamily="34" charset="0"/>
                <a:ea typeface="+mn-ea"/>
                <a:cs typeface="+mn-cs"/>
              </a:rPr>
              <a:t>Mixtral</a:t>
            </a:r>
            <a:r>
              <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rPr>
              <a:t> </a:t>
            </a:r>
            <a:r>
              <a:rPr kumimoji="0" lang="en-US" sz="1400" b="0" i="0" u="none" strike="noStrike" kern="1200" cap="none" spc="0" normalizeH="0" baseline="0" noProof="0" dirty="0" err="1">
                <a:ln>
                  <a:noFill/>
                </a:ln>
                <a:solidFill>
                  <a:srgbClr val="374151"/>
                </a:solidFill>
                <a:effectLst/>
                <a:uLnTx/>
                <a:uFillTx/>
                <a:latin typeface="Source Sans Pro" panose="020B0503030403020204" pitchFamily="34" charset="0"/>
                <a:ea typeface="+mn-ea"/>
                <a:cs typeface="+mn-cs"/>
              </a:rPr>
              <a:t>MoE</a:t>
            </a:r>
            <a:r>
              <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rPr>
              <a:t> 8x7B 性能测试超过GTP</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3.5</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和 </a:t>
            </a:r>
            <a:r>
              <a:rPr kumimoji="0" lang="en-US" altLang="zh-CN" sz="1400" b="0" i="0" u="none" strike="noStrike" kern="1200" cap="none" spc="0" normalizeH="0" baseline="0" noProof="0" dirty="0" err="1">
                <a:ln>
                  <a:noFill/>
                </a:ln>
                <a:solidFill>
                  <a:srgbClr val="374151"/>
                </a:solidFill>
                <a:effectLst/>
                <a:uLnTx/>
                <a:uFillTx/>
                <a:latin typeface="Source Sans Pro" panose="020B0503030403020204" pitchFamily="34" charset="0"/>
                <a:cs typeface="+mn-cs"/>
              </a:rPr>
              <a:t>LLaMa</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2</a:t>
            </a:r>
            <a:r>
              <a:rPr kumimoji="0" lang="zh-CN" altLang="en-US"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400" b="0" i="0" u="none" strike="noStrike" kern="1200" cap="none" spc="0" normalizeH="0" baseline="0" noProof="0" dirty="0">
                <a:ln>
                  <a:noFill/>
                </a:ln>
                <a:solidFill>
                  <a:srgbClr val="374151"/>
                </a:solidFill>
                <a:effectLst/>
                <a:uLnTx/>
                <a:uFillTx/>
                <a:latin typeface="Source Sans Pro" panose="020B0503030403020204" pitchFamily="34" charset="0"/>
                <a:cs typeface="+mn-cs"/>
              </a:rPr>
              <a:t>70B</a:t>
            </a:r>
            <a:endParaRPr kumimoji="0" lang="en-US" sz="14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p:txBody>
      </p:sp>
      <p:pic>
        <p:nvPicPr>
          <p:cNvPr id="10" name="Picture 9">
            <a:extLst>
              <a:ext uri="{FF2B5EF4-FFF2-40B4-BE49-F238E27FC236}">
                <a16:creationId xmlns:a16="http://schemas.microsoft.com/office/drawing/2014/main" id="{7663FFBA-926A-6D71-BB8C-7E20F7F0CDD2}"/>
              </a:ext>
            </a:extLst>
          </p:cNvPr>
          <p:cNvPicPr>
            <a:picLocks noChangeAspect="1"/>
          </p:cNvPicPr>
          <p:nvPr/>
        </p:nvPicPr>
        <p:blipFill>
          <a:blip r:embed="rId4"/>
          <a:stretch>
            <a:fillRect/>
          </a:stretch>
        </p:blipFill>
        <p:spPr>
          <a:xfrm>
            <a:off x="604249" y="4538645"/>
            <a:ext cx="3771808" cy="2424735"/>
          </a:xfrm>
          <a:prstGeom prst="rect">
            <a:avLst/>
          </a:prstGeom>
        </p:spPr>
      </p:pic>
      <p:sp>
        <p:nvSpPr>
          <p:cNvPr id="3" name="TextBox 2">
            <a:extLst>
              <a:ext uri="{FF2B5EF4-FFF2-40B4-BE49-F238E27FC236}">
                <a16:creationId xmlns:a16="http://schemas.microsoft.com/office/drawing/2014/main" id="{ED743E4B-3A0C-424A-50B8-F70F2169EA30}"/>
              </a:ext>
            </a:extLst>
          </p:cNvPr>
          <p:cNvSpPr txBox="1"/>
          <p:nvPr/>
        </p:nvSpPr>
        <p:spPr>
          <a:xfrm>
            <a:off x="3733099" y="5305811"/>
            <a:ext cx="928637" cy="17543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74151"/>
                </a:solidFill>
                <a:effectLst/>
                <a:uLnTx/>
                <a:uFillTx/>
                <a:latin typeface="Source Sans Pro" panose="020B0503030403020204" pitchFamily="34" charset="0"/>
                <a:ea typeface="+mn-ea"/>
                <a:cs typeface="+mn-cs"/>
              </a:rPr>
              <a:t>开源模型的综合能力提升很快</a:t>
            </a:r>
            <a:r>
              <a:rPr kumimoji="0" lang="zh-CN" altLang="en-US"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，接近人类水平</a:t>
            </a:r>
            <a:r>
              <a:rPr kumimoji="0" lang="en-US" altLang="zh-CN"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(GTP4)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p:txBody>
      </p:sp>
      <p:pic>
        <p:nvPicPr>
          <p:cNvPr id="5" name="Picture 4">
            <a:extLst>
              <a:ext uri="{FF2B5EF4-FFF2-40B4-BE49-F238E27FC236}">
                <a16:creationId xmlns:a16="http://schemas.microsoft.com/office/drawing/2014/main" id="{DCA3EBE3-0EE2-771E-D024-D5EA967305DD}"/>
              </a:ext>
            </a:extLst>
          </p:cNvPr>
          <p:cNvPicPr>
            <a:picLocks noChangeAspect="1"/>
          </p:cNvPicPr>
          <p:nvPr/>
        </p:nvPicPr>
        <p:blipFill>
          <a:blip r:embed="rId5"/>
          <a:stretch>
            <a:fillRect/>
          </a:stretch>
        </p:blipFill>
        <p:spPr>
          <a:xfrm>
            <a:off x="6767753" y="4782250"/>
            <a:ext cx="4883973" cy="2181130"/>
          </a:xfrm>
          <a:prstGeom prst="rect">
            <a:avLst/>
          </a:prstGeom>
        </p:spPr>
      </p:pic>
      <p:sp>
        <p:nvSpPr>
          <p:cNvPr id="7" name="TextBox 6">
            <a:extLst>
              <a:ext uri="{FF2B5EF4-FFF2-40B4-BE49-F238E27FC236}">
                <a16:creationId xmlns:a16="http://schemas.microsoft.com/office/drawing/2014/main" id="{303BC997-97BC-8108-2BAE-9FDA28FFA465}"/>
              </a:ext>
            </a:extLst>
          </p:cNvPr>
          <p:cNvSpPr txBox="1"/>
          <p:nvPr/>
        </p:nvSpPr>
        <p:spPr>
          <a:xfrm>
            <a:off x="2905666" y="5028812"/>
            <a:ext cx="82743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374151"/>
                </a:solidFill>
                <a:effectLst/>
                <a:uLnTx/>
                <a:uFillTx/>
                <a:latin typeface="Tenorite" pitchFamily="2" charset="0"/>
                <a:cs typeface="+mn-cs"/>
              </a:rPr>
              <a:t>GTP4</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12" name="TextBox 11">
            <a:extLst>
              <a:ext uri="{FF2B5EF4-FFF2-40B4-BE49-F238E27FC236}">
                <a16:creationId xmlns:a16="http://schemas.microsoft.com/office/drawing/2014/main" id="{9A167F01-4005-2609-D88C-8FBCA271B4F1}"/>
              </a:ext>
            </a:extLst>
          </p:cNvPr>
          <p:cNvSpPr txBox="1"/>
          <p:nvPr/>
        </p:nvSpPr>
        <p:spPr>
          <a:xfrm>
            <a:off x="5744920" y="5028812"/>
            <a:ext cx="1022833"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74151"/>
                </a:solidFill>
                <a:effectLst/>
                <a:uLnTx/>
                <a:uFillTx/>
                <a:latin typeface="Source Sans Pro" panose="020B0503030403020204" pitchFamily="34" charset="0"/>
                <a:ea typeface="+mn-ea"/>
                <a:cs typeface="+mn-cs"/>
              </a:rPr>
              <a:t>Mixtral</a:t>
            </a:r>
            <a:r>
              <a:rPr kumimoji="0" lang="zh-CN" altLang="en-US"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a:t>
            </a:r>
            <a:r>
              <a:rPr kumimoji="0" lang="en-US" altLang="zh-CN"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7x8B</a:t>
            </a:r>
            <a:r>
              <a:rPr kumimoji="0" lang="zh-CN" altLang="en-US"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 底座模型和</a:t>
            </a:r>
            <a:r>
              <a:rPr kumimoji="0" lang="en-US" altLang="zh-CN"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GTP4</a:t>
            </a:r>
            <a:r>
              <a:rPr kumimoji="0" lang="zh-CN" altLang="en-US" sz="1200" b="0" i="0" u="none" strike="noStrike" kern="1200" cap="none" spc="0" normalizeH="0" baseline="0" noProof="0" dirty="0">
                <a:ln>
                  <a:noFill/>
                </a:ln>
                <a:solidFill>
                  <a:srgbClr val="374151"/>
                </a:solidFill>
                <a:effectLst/>
                <a:uLnTx/>
                <a:uFillTx/>
                <a:latin typeface="Source Sans Pro" panose="020B0503030403020204" pitchFamily="34" charset="0"/>
                <a:cs typeface="+mn-cs"/>
              </a:rPr>
              <a:t>的差距越来越小</a:t>
            </a: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74151"/>
              </a:solidFill>
              <a:effectLst/>
              <a:uLnTx/>
              <a:uFillTx/>
              <a:latin typeface="Source Sans Pro" panose="020B0503030403020204" pitchFamily="34" charset="0"/>
              <a:ea typeface="+mn-ea"/>
              <a:cs typeface="+mn-cs"/>
            </a:endParaRPr>
          </a:p>
        </p:txBody>
      </p:sp>
    </p:spTree>
    <p:extLst>
      <p:ext uri="{BB962C8B-B14F-4D97-AF65-F5344CB8AC3E}">
        <p14:creationId xmlns:p14="http://schemas.microsoft.com/office/powerpoint/2010/main" val="1106409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A30E-6E8B-ADF3-9C30-C62E4217C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BF5A8-CCD0-B681-0669-715C3B40F155}"/>
              </a:ext>
            </a:extLst>
          </p:cNvPr>
          <p:cNvSpPr>
            <a:spLocks noGrp="1"/>
          </p:cNvSpPr>
          <p:nvPr>
            <p:ph type="title"/>
          </p:nvPr>
        </p:nvSpPr>
        <p:spPr/>
        <p:txBody>
          <a:bodyPr>
            <a:normAutofit/>
          </a:bodyPr>
          <a:lstStyle/>
          <a:p>
            <a:r>
              <a:rPr lang="zh-CN" altLang="en-US" sz="2400" dirty="0"/>
              <a:t>基于</a:t>
            </a:r>
            <a:r>
              <a:rPr lang="en-US" altLang="zh-CN" sz="2400" dirty="0" err="1"/>
              <a:t>Mixtral</a:t>
            </a:r>
            <a:r>
              <a:rPr lang="zh-CN" altLang="en-US" sz="2400" dirty="0"/>
              <a:t> </a:t>
            </a:r>
            <a:r>
              <a:rPr lang="en-US" altLang="zh-CN" sz="2400" dirty="0" err="1"/>
              <a:t>MoE</a:t>
            </a:r>
            <a:r>
              <a:rPr lang="zh-CN" altLang="en-US" sz="2400" dirty="0"/>
              <a:t> 底座模型的模型生态，不断提升在各评测指标的分数</a:t>
            </a:r>
            <a:endParaRPr lang="en-US" sz="2400" dirty="0"/>
          </a:p>
        </p:txBody>
      </p:sp>
      <p:pic>
        <p:nvPicPr>
          <p:cNvPr id="4" name="Content Placeholder 3">
            <a:extLst>
              <a:ext uri="{FF2B5EF4-FFF2-40B4-BE49-F238E27FC236}">
                <a16:creationId xmlns:a16="http://schemas.microsoft.com/office/drawing/2014/main" id="{62522793-5F77-5012-0AC0-E82BD698C52A}"/>
              </a:ext>
            </a:extLst>
          </p:cNvPr>
          <p:cNvPicPr>
            <a:picLocks noGrp="1" noChangeAspect="1"/>
          </p:cNvPicPr>
          <p:nvPr>
            <p:ph idx="1"/>
          </p:nvPr>
        </p:nvPicPr>
        <p:blipFill>
          <a:blip r:embed="rId2"/>
          <a:stretch>
            <a:fillRect/>
          </a:stretch>
        </p:blipFill>
        <p:spPr>
          <a:xfrm>
            <a:off x="104870" y="2611143"/>
            <a:ext cx="5154146" cy="2630048"/>
          </a:xfrm>
          <a:prstGeom prst="rect">
            <a:avLst/>
          </a:prstGeom>
        </p:spPr>
      </p:pic>
      <p:graphicFrame>
        <p:nvGraphicFramePr>
          <p:cNvPr id="3" name="Table 2">
            <a:extLst>
              <a:ext uri="{FF2B5EF4-FFF2-40B4-BE49-F238E27FC236}">
                <a16:creationId xmlns:a16="http://schemas.microsoft.com/office/drawing/2014/main" id="{F7CFD568-2E1D-FF6F-3E9F-7C693012243F}"/>
              </a:ext>
            </a:extLst>
          </p:cNvPr>
          <p:cNvGraphicFramePr>
            <a:graphicFrameLocks noGrp="1"/>
          </p:cNvGraphicFramePr>
          <p:nvPr/>
        </p:nvGraphicFramePr>
        <p:xfrm>
          <a:off x="5498927" y="1924430"/>
          <a:ext cx="6400800" cy="4689343"/>
        </p:xfrm>
        <a:graphic>
          <a:graphicData uri="http://schemas.openxmlformats.org/drawingml/2006/table">
            <a:tbl>
              <a:tblPr>
                <a:tableStyleId>{5940675A-B579-460E-94D1-54222C63F5DA}</a:tableStyleId>
              </a:tblPr>
              <a:tblGrid>
                <a:gridCol w="1074340">
                  <a:extLst>
                    <a:ext uri="{9D8B030D-6E8A-4147-A177-3AD203B41FA5}">
                      <a16:colId xmlns:a16="http://schemas.microsoft.com/office/drawing/2014/main" val="2023603828"/>
                    </a:ext>
                  </a:extLst>
                </a:gridCol>
                <a:gridCol w="5326460">
                  <a:extLst>
                    <a:ext uri="{9D8B030D-6E8A-4147-A177-3AD203B41FA5}">
                      <a16:colId xmlns:a16="http://schemas.microsoft.com/office/drawing/2014/main" val="3227774804"/>
                    </a:ext>
                  </a:extLst>
                </a:gridCol>
              </a:tblGrid>
              <a:tr h="304336">
                <a:tc>
                  <a:txBody>
                    <a:bodyPr/>
                    <a:lstStyle/>
                    <a:p>
                      <a:pPr algn="ctr" fontAlgn="b"/>
                      <a:r>
                        <a:rPr lang="zh-CN" altLang="en-US" sz="1050" b="0" dirty="0">
                          <a:effectLst/>
                        </a:rPr>
                        <a:t>微调技术</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solidFill>
                      <a:schemeClr val="accent6">
                        <a:lumMod val="60000"/>
                        <a:lumOff val="40000"/>
                      </a:schemeClr>
                    </a:solidFill>
                  </a:tcPr>
                </a:tc>
                <a:tc>
                  <a:txBody>
                    <a:bodyPr/>
                    <a:lstStyle/>
                    <a:p>
                      <a:pPr algn="ctr" fontAlgn="b"/>
                      <a:r>
                        <a:rPr lang="zh-CN" altLang="en-US" sz="1050" b="0" dirty="0">
                          <a:effectLst/>
                        </a:rPr>
                        <a:t>描述</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solidFill>
                      <a:schemeClr val="accent6">
                        <a:lumMod val="60000"/>
                        <a:lumOff val="40000"/>
                      </a:schemeClr>
                    </a:solidFill>
                  </a:tcPr>
                </a:tc>
                <a:extLst>
                  <a:ext uri="{0D108BD9-81ED-4DB2-BD59-A6C34878D82A}">
                    <a16:rowId xmlns:a16="http://schemas.microsoft.com/office/drawing/2014/main" val="1774059244"/>
                  </a:ext>
                </a:extLst>
              </a:tr>
              <a:tr h="437454">
                <a:tc>
                  <a:txBody>
                    <a:bodyPr/>
                    <a:lstStyle/>
                    <a:p>
                      <a:pPr fontAlgn="base"/>
                      <a:r>
                        <a:rPr lang="zh-CN" altLang="en-US" sz="1050" b="0">
                          <a:effectLst/>
                        </a:rPr>
                        <a:t>聊天基础微调</a:t>
                      </a:r>
                      <a:endParaRPr lang="zh-CN" altLang="en-US" sz="1050" b="0" i="0">
                        <a:effectLst/>
                        <a:latin typeface="Microsoft YaHei UI Light" panose="020B0502040204020203" pitchFamily="34" charset="-122"/>
                        <a:ea typeface="Microsoft YaHei UI Light" panose="020B0502040204020203" pitchFamily="34" charset="-122"/>
                      </a:endParaRPr>
                    </a:p>
                  </a:txBody>
                  <a:tcPr marL="29601" marR="29601" marT="14800" marB="14800" anchor="ctr"/>
                </a:tc>
                <a:tc>
                  <a:txBody>
                    <a:bodyPr/>
                    <a:lstStyle/>
                    <a:p>
                      <a:pPr fontAlgn="base"/>
                      <a:r>
                        <a:rPr lang="en-US" altLang="zh-CN" sz="1050" b="0" dirty="0">
                          <a:effectLst/>
                        </a:rPr>
                        <a:t>- </a:t>
                      </a:r>
                      <a:r>
                        <a:rPr lang="zh-CN" altLang="en-US" sz="1050" b="0" dirty="0">
                          <a:effectLst/>
                        </a:rPr>
                        <a:t>在多轮对话样式的数据上训练，提高模型的聊天和对话能力。模型学习在对话中预测下一个词。</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extLst>
                  <a:ext uri="{0D108BD9-81ED-4DB2-BD59-A6C34878D82A}">
                    <a16:rowId xmlns:a16="http://schemas.microsoft.com/office/drawing/2014/main" val="2801429003"/>
                  </a:ext>
                </a:extLst>
              </a:tr>
              <a:tr h="601797">
                <a:tc>
                  <a:txBody>
                    <a:bodyPr/>
                    <a:lstStyle/>
                    <a:p>
                      <a:pPr fontAlgn="base"/>
                      <a:r>
                        <a:rPr lang="zh-CN" altLang="en-US" sz="1050" b="0">
                          <a:effectLst/>
                        </a:rPr>
                        <a:t>指令微调 </a:t>
                      </a:r>
                      <a:r>
                        <a:rPr lang="en-US" altLang="zh-CN" sz="1050" b="0">
                          <a:effectLst/>
                        </a:rPr>
                        <a:t>(</a:t>
                      </a:r>
                      <a:r>
                        <a:rPr lang="en-US" sz="1050" b="0">
                          <a:effectLst/>
                        </a:rPr>
                        <a:t>IFT)</a:t>
                      </a:r>
                      <a:endParaRPr lang="en-US" sz="1050" b="0" i="0">
                        <a:effectLst/>
                        <a:latin typeface="Microsoft YaHei UI Light" panose="020B0502040204020203" pitchFamily="34" charset="-122"/>
                        <a:ea typeface="Microsoft YaHei UI Light" panose="020B0502040204020203" pitchFamily="34" charset="-122"/>
                      </a:endParaRPr>
                    </a:p>
                  </a:txBody>
                  <a:tcPr marL="29601" marR="29601" marT="14800" marB="14800" anchor="ctr"/>
                </a:tc>
                <a:tc>
                  <a:txBody>
                    <a:bodyPr/>
                    <a:lstStyle/>
                    <a:p>
                      <a:pPr fontAlgn="base"/>
                      <a:r>
                        <a:rPr lang="en-US" altLang="zh-CN" sz="1050" b="0" dirty="0">
                          <a:effectLst/>
                        </a:rPr>
                        <a:t>- </a:t>
                      </a:r>
                      <a:r>
                        <a:rPr lang="zh-CN" altLang="en-US" sz="1050" b="0" dirty="0">
                          <a:effectLst/>
                        </a:rPr>
                        <a:t>使用包含查询样式提示和答案的数据集。教授模型如何遵循具体指令，提高对直接查询的理解和响应能力。常使用其他</a:t>
                      </a:r>
                      <a:r>
                        <a:rPr lang="en-US" sz="1050" b="0" dirty="0">
                          <a:effectLst/>
                        </a:rPr>
                        <a:t>LLM</a:t>
                      </a:r>
                      <a:r>
                        <a:rPr lang="zh-CN" altLang="en-US" sz="1050" b="0" dirty="0">
                          <a:effectLst/>
                        </a:rPr>
                        <a:t>生成的大规模合成数据集。</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extLst>
                  <a:ext uri="{0D108BD9-81ED-4DB2-BD59-A6C34878D82A}">
                    <a16:rowId xmlns:a16="http://schemas.microsoft.com/office/drawing/2014/main" val="3589776127"/>
                  </a:ext>
                </a:extLst>
              </a:tr>
              <a:tr h="601797">
                <a:tc>
                  <a:txBody>
                    <a:bodyPr/>
                    <a:lstStyle/>
                    <a:p>
                      <a:pPr fontAlgn="base"/>
                      <a:r>
                        <a:rPr lang="zh-CN" altLang="en-US" sz="1050" b="0">
                          <a:effectLst/>
                        </a:rPr>
                        <a:t>基于人类反馈的强化学习 </a:t>
                      </a:r>
                      <a:r>
                        <a:rPr lang="en-US" altLang="zh-CN" sz="1050" b="0">
                          <a:effectLst/>
                        </a:rPr>
                        <a:t>(</a:t>
                      </a:r>
                      <a:r>
                        <a:rPr lang="en-US" sz="1050" b="0">
                          <a:effectLst/>
                        </a:rPr>
                        <a:t>RLHF)</a:t>
                      </a:r>
                      <a:endParaRPr lang="en-US" sz="1050" b="0" i="0">
                        <a:effectLst/>
                        <a:latin typeface="Microsoft YaHei UI Light" panose="020B0502040204020203" pitchFamily="34" charset="-122"/>
                        <a:ea typeface="Microsoft YaHei UI Light" panose="020B0502040204020203" pitchFamily="34" charset="-122"/>
                      </a:endParaRPr>
                    </a:p>
                  </a:txBody>
                  <a:tcPr marL="29601" marR="29601" marT="14800" marB="14800" anchor="ctr"/>
                </a:tc>
                <a:tc>
                  <a:txBody>
                    <a:bodyPr/>
                    <a:lstStyle/>
                    <a:p>
                      <a:pPr fontAlgn="base"/>
                      <a:r>
                        <a:rPr lang="en-US" altLang="zh-CN" sz="1050" b="0" dirty="0">
                          <a:effectLst/>
                        </a:rPr>
                        <a:t>- </a:t>
                      </a:r>
                      <a:r>
                        <a:rPr lang="zh-CN" altLang="en-US" sz="1050" b="0" dirty="0">
                          <a:effectLst/>
                        </a:rPr>
                        <a:t>将模型输出与人类偏好对齐。包括生成多个答案、人类评级这些答案，然后使用评级训练偏好模型。偏好模型随后用于使用强化学习微调语言模型。</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extLst>
                  <a:ext uri="{0D108BD9-81ED-4DB2-BD59-A6C34878D82A}">
                    <a16:rowId xmlns:a16="http://schemas.microsoft.com/office/drawing/2014/main" val="1214340562"/>
                  </a:ext>
                </a:extLst>
              </a:tr>
              <a:tr h="501114">
                <a:tc>
                  <a:txBody>
                    <a:bodyPr/>
                    <a:lstStyle/>
                    <a:p>
                      <a:pPr fontAlgn="base"/>
                      <a:r>
                        <a:rPr lang="zh-CN" altLang="en-US" sz="1050" b="0">
                          <a:effectLst/>
                        </a:rPr>
                        <a:t>基于</a:t>
                      </a:r>
                      <a:r>
                        <a:rPr lang="en-US" sz="1050" b="0">
                          <a:effectLst/>
                        </a:rPr>
                        <a:t>AI</a:t>
                      </a:r>
                      <a:r>
                        <a:rPr lang="zh-CN" altLang="en-US" sz="1050" b="0">
                          <a:effectLst/>
                        </a:rPr>
                        <a:t>反馈的强化学习 </a:t>
                      </a:r>
                      <a:r>
                        <a:rPr lang="en-US" altLang="zh-CN" sz="1050" b="0">
                          <a:effectLst/>
                        </a:rPr>
                        <a:t>(</a:t>
                      </a:r>
                      <a:r>
                        <a:rPr lang="en-US" sz="1050" b="0">
                          <a:effectLst/>
                        </a:rPr>
                        <a:t>RLAIF)</a:t>
                      </a:r>
                      <a:endParaRPr lang="en-US" sz="1050" b="0" i="0">
                        <a:effectLst/>
                        <a:latin typeface="Microsoft YaHei UI Light" panose="020B0502040204020203" pitchFamily="34" charset="-122"/>
                        <a:ea typeface="Microsoft YaHei UI Light" panose="020B0502040204020203" pitchFamily="34" charset="-122"/>
                      </a:endParaRPr>
                    </a:p>
                  </a:txBody>
                  <a:tcPr marL="29601" marR="29601" marT="14800" marB="14800" anchor="ctr"/>
                </a:tc>
                <a:tc>
                  <a:txBody>
                    <a:bodyPr/>
                    <a:lstStyle/>
                    <a:p>
                      <a:pPr fontAlgn="base"/>
                      <a:r>
                        <a:rPr lang="en-US" sz="1050" b="0">
                          <a:effectLst/>
                        </a:rPr>
                        <a:t>- RLHF</a:t>
                      </a:r>
                      <a:r>
                        <a:rPr lang="zh-CN" altLang="en-US" sz="1050" b="0">
                          <a:effectLst/>
                        </a:rPr>
                        <a:t>的变体，使用高质量</a:t>
                      </a:r>
                      <a:r>
                        <a:rPr lang="en-US" sz="1050" b="0">
                          <a:effectLst/>
                        </a:rPr>
                        <a:t>LLM</a:t>
                      </a:r>
                      <a:r>
                        <a:rPr lang="zh-CN" altLang="en-US" sz="1050" b="0">
                          <a:effectLst/>
                        </a:rPr>
                        <a:t>而非人类来对模型输出进行排名。</a:t>
                      </a:r>
                      <a:endParaRPr lang="zh-CN" altLang="en-US" sz="1050" b="0" i="0">
                        <a:effectLst/>
                        <a:latin typeface="Microsoft YaHei UI Light" panose="020B0502040204020203" pitchFamily="34" charset="-122"/>
                        <a:ea typeface="Microsoft YaHei UI Light" panose="020B0502040204020203" pitchFamily="34" charset="-122"/>
                      </a:endParaRPr>
                    </a:p>
                  </a:txBody>
                  <a:tcPr marL="29601" marR="29601" marT="14800" marB="14800" anchor="ctr"/>
                </a:tc>
                <a:extLst>
                  <a:ext uri="{0D108BD9-81ED-4DB2-BD59-A6C34878D82A}">
                    <a16:rowId xmlns:a16="http://schemas.microsoft.com/office/drawing/2014/main" val="3060441586"/>
                  </a:ext>
                </a:extLst>
              </a:tr>
              <a:tr h="437454">
                <a:tc>
                  <a:txBody>
                    <a:bodyPr/>
                    <a:lstStyle/>
                    <a:p>
                      <a:pPr fontAlgn="base"/>
                      <a:r>
                        <a:rPr lang="zh-CN" altLang="en-US" sz="1050" b="0">
                          <a:effectLst/>
                        </a:rPr>
                        <a:t>直接偏好优化 </a:t>
                      </a:r>
                      <a:r>
                        <a:rPr lang="en-US" altLang="zh-CN" sz="1050" b="0">
                          <a:effectLst/>
                        </a:rPr>
                        <a:t>(</a:t>
                      </a:r>
                      <a:r>
                        <a:rPr lang="en-US" sz="1050" b="0">
                          <a:effectLst/>
                        </a:rPr>
                        <a:t>DPO)</a:t>
                      </a:r>
                      <a:endParaRPr lang="en-US" sz="1050" b="0" i="0">
                        <a:effectLst/>
                        <a:latin typeface="Microsoft YaHei UI Light" panose="020B0502040204020203" pitchFamily="34" charset="-122"/>
                        <a:ea typeface="Microsoft YaHei UI Light" panose="020B0502040204020203" pitchFamily="34" charset="-122"/>
                      </a:endParaRPr>
                    </a:p>
                  </a:txBody>
                  <a:tcPr marL="29601" marR="29601" marT="14800" marB="14800" anchor="ctr"/>
                </a:tc>
                <a:tc>
                  <a:txBody>
                    <a:bodyPr/>
                    <a:lstStyle/>
                    <a:p>
                      <a:pPr fontAlgn="base"/>
                      <a:r>
                        <a:rPr lang="en-US" altLang="zh-CN" sz="1050" b="0" dirty="0">
                          <a:effectLst/>
                        </a:rPr>
                        <a:t>- </a:t>
                      </a:r>
                      <a:r>
                        <a:rPr lang="zh-CN" altLang="en-US" sz="1050" b="0" dirty="0">
                          <a:effectLst/>
                        </a:rPr>
                        <a:t>类似于</a:t>
                      </a:r>
                      <a:r>
                        <a:rPr lang="en-US" sz="1050" b="0" dirty="0">
                          <a:effectLst/>
                        </a:rPr>
                        <a:t>RLHF，</a:t>
                      </a:r>
                      <a:r>
                        <a:rPr lang="zh-CN" altLang="en-US" sz="1050" b="0" dirty="0">
                          <a:effectLst/>
                        </a:rPr>
                        <a:t>但不需要单独的偏好模型。直接使用人类或</a:t>
                      </a:r>
                      <a:r>
                        <a:rPr lang="en-US" sz="1050" b="0" dirty="0">
                          <a:effectLst/>
                        </a:rPr>
                        <a:t>AI</a:t>
                      </a:r>
                      <a:r>
                        <a:rPr lang="zh-CN" altLang="en-US" sz="1050" b="0" dirty="0">
                          <a:effectLst/>
                        </a:rPr>
                        <a:t>生成的排名数据更新模型，简化优化过程。</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extLst>
                  <a:ext uri="{0D108BD9-81ED-4DB2-BD59-A6C34878D82A}">
                    <a16:rowId xmlns:a16="http://schemas.microsoft.com/office/drawing/2014/main" val="1954779165"/>
                  </a:ext>
                </a:extLst>
              </a:tr>
              <a:tr h="601797">
                <a:tc>
                  <a:txBody>
                    <a:bodyPr/>
                    <a:lstStyle/>
                    <a:p>
                      <a:pPr fontAlgn="base"/>
                      <a:r>
                        <a:rPr lang="zh-CN" altLang="en-US" sz="1050" b="0" dirty="0">
                          <a:effectLst/>
                        </a:rPr>
                        <a:t>参数高效微调 </a:t>
                      </a:r>
                      <a:r>
                        <a:rPr lang="en-US" altLang="zh-CN" sz="1050" b="0" dirty="0">
                          <a:effectLst/>
                        </a:rPr>
                        <a:t>(</a:t>
                      </a:r>
                      <a:r>
                        <a:rPr lang="en-US" sz="1050" b="0" dirty="0">
                          <a:effectLst/>
                        </a:rPr>
                        <a:t>PEFT)</a:t>
                      </a:r>
                      <a:endParaRPr 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tc>
                  <a:txBody>
                    <a:bodyPr/>
                    <a:lstStyle/>
                    <a:p>
                      <a:pPr fontAlgn="base"/>
                      <a:r>
                        <a:rPr lang="en-US" altLang="zh-CN" sz="1050" b="0" dirty="0">
                          <a:effectLst/>
                        </a:rPr>
                        <a:t>- </a:t>
                      </a:r>
                      <a:r>
                        <a:rPr lang="zh-CN" altLang="en-US" sz="1050" b="0" dirty="0">
                          <a:effectLst/>
                        </a:rPr>
                        <a:t>在冻结的预训练模型上添加轻量级适配器。只微调适配器权重，需要的内存和计算资源更少。适用于不需要加载和训练整个大型模型的个性化微调。</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extLst>
                  <a:ext uri="{0D108BD9-81ED-4DB2-BD59-A6C34878D82A}">
                    <a16:rowId xmlns:a16="http://schemas.microsoft.com/office/drawing/2014/main" val="3485149678"/>
                  </a:ext>
                </a:extLst>
              </a:tr>
              <a:tr h="601797">
                <a:tc>
                  <a:txBody>
                    <a:bodyPr/>
                    <a:lstStyle/>
                    <a:p>
                      <a:pPr fontAlgn="base"/>
                      <a:r>
                        <a:rPr lang="zh-CN" altLang="en-US" sz="1050" b="0" dirty="0">
                          <a:effectLst/>
                        </a:rPr>
                        <a:t>模型合并</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tc>
                  <a:txBody>
                    <a:bodyPr/>
                    <a:lstStyle/>
                    <a:p>
                      <a:pPr fontAlgn="base"/>
                      <a:r>
                        <a:rPr lang="en-US" altLang="zh-CN" sz="1050" b="0" dirty="0">
                          <a:effectLst/>
                        </a:rPr>
                        <a:t>- </a:t>
                      </a:r>
                      <a:r>
                        <a:rPr lang="zh-CN" altLang="en-US" sz="1050" b="0" dirty="0">
                          <a:effectLst/>
                        </a:rPr>
                        <a:t>将不同模型的权重融合为单一模型，旨在整合每个模型的优势。方法从简单的模型共有架构参数平均到更复杂的组合（如加权平均或考虑模型间参数干扰）。</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extLst>
                  <a:ext uri="{0D108BD9-81ED-4DB2-BD59-A6C34878D82A}">
                    <a16:rowId xmlns:a16="http://schemas.microsoft.com/office/drawing/2014/main" val="3390078297"/>
                  </a:ext>
                </a:extLst>
              </a:tr>
              <a:tr h="601797">
                <a:tc>
                  <a:txBody>
                    <a:bodyPr/>
                    <a:lstStyle/>
                    <a:p>
                      <a:pPr fontAlgn="base"/>
                      <a:r>
                        <a:rPr lang="zh-CN" altLang="en-US" sz="1050" b="0" dirty="0">
                          <a:effectLst/>
                        </a:rPr>
                        <a:t>量化</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tc>
                  <a:txBody>
                    <a:bodyPr/>
                    <a:lstStyle/>
                    <a:p>
                      <a:pPr fontAlgn="base"/>
                      <a:r>
                        <a:rPr lang="en-US" altLang="zh-CN" sz="1050" b="0" dirty="0">
                          <a:effectLst/>
                        </a:rPr>
                        <a:t>- </a:t>
                      </a:r>
                      <a:r>
                        <a:rPr lang="zh-CN" altLang="en-US" sz="1050" b="0" dirty="0">
                          <a:effectLst/>
                        </a:rPr>
                        <a:t>通过改变参数的精度来减少模型大小。有助于在内存有限的硬件上部署大型模型，尽管可能会轻微降低性能。</a:t>
                      </a:r>
                      <a:endParaRPr lang="zh-CN" altLang="en-US" sz="1050" b="0" i="0" dirty="0">
                        <a:effectLst/>
                        <a:latin typeface="Microsoft YaHei UI Light" panose="020B0502040204020203" pitchFamily="34" charset="-122"/>
                        <a:ea typeface="Microsoft YaHei UI Light" panose="020B0502040204020203" pitchFamily="34" charset="-122"/>
                      </a:endParaRPr>
                    </a:p>
                  </a:txBody>
                  <a:tcPr marL="29601" marR="29601" marT="14800" marB="14800" anchor="ctr"/>
                </a:tc>
                <a:extLst>
                  <a:ext uri="{0D108BD9-81ED-4DB2-BD59-A6C34878D82A}">
                    <a16:rowId xmlns:a16="http://schemas.microsoft.com/office/drawing/2014/main" val="1713564448"/>
                  </a:ext>
                </a:extLst>
              </a:tr>
            </a:tbl>
          </a:graphicData>
        </a:graphic>
      </p:graphicFrame>
      <p:sp>
        <p:nvSpPr>
          <p:cNvPr id="6" name="TextBox 5">
            <a:extLst>
              <a:ext uri="{FF2B5EF4-FFF2-40B4-BE49-F238E27FC236}">
                <a16:creationId xmlns:a16="http://schemas.microsoft.com/office/drawing/2014/main" id="{EAE9A2E8-FCC7-B662-EE36-C8A7E050C3BB}"/>
              </a:ext>
            </a:extLst>
          </p:cNvPr>
          <p:cNvSpPr txBox="1"/>
          <p:nvPr/>
        </p:nvSpPr>
        <p:spPr>
          <a:xfrm>
            <a:off x="-24802" y="1857826"/>
            <a:ext cx="5271417"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基于</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Mistral</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7x8B</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底座的微调模型几乎霸榜</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HF</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LLM</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Leaderboard</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，其中</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13B</a:t>
            </a:r>
            <a:r>
              <a:rPr kumimoji="0" lang="zh-CN" alt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模型排名进入前</a:t>
            </a:r>
            <a:r>
              <a:rPr kumimoji="0" lang="en-US" altLang="zh-CN"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5</a:t>
            </a:r>
            <a:endParaRPr kumimoji="0" lang="en-US" sz="16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pic>
        <p:nvPicPr>
          <p:cNvPr id="5" name="Picture 4">
            <a:extLst>
              <a:ext uri="{FF2B5EF4-FFF2-40B4-BE49-F238E27FC236}">
                <a16:creationId xmlns:a16="http://schemas.microsoft.com/office/drawing/2014/main" id="{8181F655-D777-EF4D-5A23-FFFA209F1205}"/>
              </a:ext>
            </a:extLst>
          </p:cNvPr>
          <p:cNvPicPr>
            <a:picLocks noChangeAspect="1"/>
          </p:cNvPicPr>
          <p:nvPr/>
        </p:nvPicPr>
        <p:blipFill>
          <a:blip r:embed="rId3"/>
          <a:stretch>
            <a:fillRect/>
          </a:stretch>
        </p:blipFill>
        <p:spPr>
          <a:xfrm>
            <a:off x="92469" y="5369959"/>
            <a:ext cx="5178948" cy="1325564"/>
          </a:xfrm>
          <a:prstGeom prst="rect">
            <a:avLst/>
          </a:prstGeom>
        </p:spPr>
      </p:pic>
      <p:sp>
        <p:nvSpPr>
          <p:cNvPr id="7" name="Rounded Rectangle 6">
            <a:extLst>
              <a:ext uri="{FF2B5EF4-FFF2-40B4-BE49-F238E27FC236}">
                <a16:creationId xmlns:a16="http://schemas.microsoft.com/office/drawing/2014/main" id="{36D9B2F1-7296-74B9-0BF0-45727E3CF813}"/>
              </a:ext>
            </a:extLst>
          </p:cNvPr>
          <p:cNvSpPr/>
          <p:nvPr/>
        </p:nvSpPr>
        <p:spPr>
          <a:xfrm>
            <a:off x="0" y="6281057"/>
            <a:ext cx="5271417" cy="228600"/>
          </a:xfrm>
          <a:prstGeom prst="roundRect">
            <a:avLst/>
          </a:prstGeom>
          <a:solidFill>
            <a:srgbClr val="FFE699">
              <a:alpha val="4352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9" name="Rounded Rectangle 8">
            <a:extLst>
              <a:ext uri="{FF2B5EF4-FFF2-40B4-BE49-F238E27FC236}">
                <a16:creationId xmlns:a16="http://schemas.microsoft.com/office/drawing/2014/main" id="{A6A1AA56-3494-27CF-DF41-C4B3693EF0A5}"/>
              </a:ext>
            </a:extLst>
          </p:cNvPr>
          <p:cNvSpPr/>
          <p:nvPr/>
        </p:nvSpPr>
        <p:spPr>
          <a:xfrm>
            <a:off x="113755" y="2917371"/>
            <a:ext cx="5271417" cy="228600"/>
          </a:xfrm>
          <a:prstGeom prst="roundRect">
            <a:avLst/>
          </a:prstGeom>
          <a:solidFill>
            <a:srgbClr val="FFE699">
              <a:alpha val="4352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3B633C86-BF02-B719-B161-D8B6A9E6323F}"/>
              </a:ext>
            </a:extLst>
          </p:cNvPr>
          <p:cNvSpPr txBox="1"/>
          <p:nvPr/>
        </p:nvSpPr>
        <p:spPr>
          <a:xfrm>
            <a:off x="1729748" y="4297257"/>
            <a:ext cx="376917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基于</a:t>
            </a: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Mistral</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7x8B</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 底座的</a:t>
            </a: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HF</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排名</a:t>
            </a:r>
            <a:endParaRPr kumimoji="0" lang="en-US" sz="12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4DA9EA75-B610-0F4D-B617-02B0973E93EF}"/>
              </a:ext>
            </a:extLst>
          </p:cNvPr>
          <p:cNvSpPr txBox="1"/>
          <p:nvPr/>
        </p:nvSpPr>
        <p:spPr>
          <a:xfrm>
            <a:off x="1754550" y="5408210"/>
            <a:ext cx="376917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HF</a:t>
            </a:r>
            <a:r>
              <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rPr>
              <a:t>总排名</a:t>
            </a:r>
            <a:endParaRPr kumimoji="0" lang="en-US" sz="12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8223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8EB83-25C3-30DC-0EBD-D4515B17C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7834C1-66B6-48F5-5A6F-501530489027}"/>
              </a:ext>
            </a:extLst>
          </p:cNvPr>
          <p:cNvSpPr>
            <a:spLocks noGrp="1"/>
          </p:cNvSpPr>
          <p:nvPr>
            <p:ph type="title"/>
          </p:nvPr>
        </p:nvSpPr>
        <p:spPr/>
        <p:txBody>
          <a:bodyPr/>
          <a:lstStyle/>
          <a:p>
            <a:r>
              <a:rPr lang="zh-CN" altLang="en-US" dirty="0"/>
              <a:t>规模的</a:t>
            </a:r>
            <a:r>
              <a:rPr lang="en-US" altLang="zh-CN" dirty="0" err="1"/>
              <a:t>MoE</a:t>
            </a:r>
            <a:r>
              <a:rPr lang="zh-CN" altLang="en-US" dirty="0"/>
              <a:t>是</a:t>
            </a:r>
            <a:r>
              <a:rPr lang="en-US" dirty="0"/>
              <a:t>On</a:t>
            </a:r>
            <a:r>
              <a:rPr lang="en-US" altLang="zh-CN" dirty="0"/>
              <a:t>-Device LLM</a:t>
            </a:r>
            <a:r>
              <a:rPr lang="zh-CN" altLang="en-US" dirty="0"/>
              <a:t>的性能标杆</a:t>
            </a:r>
            <a:endParaRPr lang="en-US" dirty="0"/>
          </a:p>
        </p:txBody>
      </p:sp>
      <p:sp>
        <p:nvSpPr>
          <p:cNvPr id="3" name="Content Placeholder 2">
            <a:extLst>
              <a:ext uri="{FF2B5EF4-FFF2-40B4-BE49-F238E27FC236}">
                <a16:creationId xmlns:a16="http://schemas.microsoft.com/office/drawing/2014/main" id="{69F70A3D-CA37-71E6-9240-264E476B57DA}"/>
              </a:ext>
            </a:extLst>
          </p:cNvPr>
          <p:cNvSpPr>
            <a:spLocks noGrp="1"/>
          </p:cNvSpPr>
          <p:nvPr>
            <p:ph idx="1"/>
          </p:nvPr>
        </p:nvSpPr>
        <p:spPr>
          <a:xfrm>
            <a:off x="363835" y="1880709"/>
            <a:ext cx="5554161" cy="3602902"/>
          </a:xfrm>
        </p:spPr>
        <p:txBody>
          <a:bodyPr>
            <a:normAutofit/>
          </a:bodyPr>
          <a:lstStyle/>
          <a:p>
            <a:pPr>
              <a:lnSpc>
                <a:spcPct val="110000"/>
              </a:lnSpc>
            </a:pPr>
            <a:r>
              <a:rPr lang="en-US" altLang="zh-CN" sz="1800" dirty="0"/>
              <a:t>7-14B</a:t>
            </a:r>
            <a:r>
              <a:rPr lang="zh-CN" altLang="en-US" sz="1800" dirty="0"/>
              <a:t>大小的模型性价比最佳</a:t>
            </a:r>
            <a:endParaRPr lang="en-US" altLang="zh-CN" sz="1800" dirty="0"/>
          </a:p>
          <a:p>
            <a:pPr lvl="1">
              <a:lnSpc>
                <a:spcPct val="110000"/>
              </a:lnSpc>
            </a:pPr>
            <a:r>
              <a:rPr lang="en-US" sz="1400" dirty="0" err="1"/>
              <a:t>MoE</a:t>
            </a:r>
            <a:r>
              <a:rPr lang="zh-CN" altLang="en-US" sz="1400" dirty="0"/>
              <a:t> </a:t>
            </a:r>
            <a:r>
              <a:rPr lang="en-US" altLang="zh-CN" sz="1400" dirty="0"/>
              <a:t>2x7B</a:t>
            </a:r>
            <a:r>
              <a:rPr lang="zh-CN" altLang="en-US" sz="1400" dirty="0"/>
              <a:t>版，排行榜性能超越</a:t>
            </a:r>
            <a:r>
              <a:rPr lang="en-US" altLang="zh-CN" sz="1400" dirty="0"/>
              <a:t>GTP3.5</a:t>
            </a:r>
          </a:p>
          <a:p>
            <a:pPr lvl="1">
              <a:lnSpc>
                <a:spcPct val="110000"/>
              </a:lnSpc>
            </a:pPr>
            <a:r>
              <a:rPr lang="zh-CN" altLang="en-US" sz="1400" dirty="0"/>
              <a:t>根据不同的量化精度，</a:t>
            </a:r>
            <a:r>
              <a:rPr lang="en-US" altLang="zh-CN" sz="1400" dirty="0"/>
              <a:t>2x7B</a:t>
            </a:r>
            <a:r>
              <a:rPr lang="zh-CN" altLang="en-US" sz="1400" dirty="0"/>
              <a:t>模型，</a:t>
            </a:r>
            <a:r>
              <a:rPr lang="en-US" altLang="zh-CN" sz="1400" dirty="0"/>
              <a:t>6bit</a:t>
            </a:r>
            <a:r>
              <a:rPr lang="zh-CN" altLang="en-US" sz="1400" dirty="0"/>
              <a:t>版本内存占用</a:t>
            </a:r>
            <a:r>
              <a:rPr lang="en-US" altLang="zh-CN" sz="1400" dirty="0"/>
              <a:t>10GB</a:t>
            </a:r>
          </a:p>
          <a:p>
            <a:pPr lvl="1">
              <a:lnSpc>
                <a:spcPct val="110000"/>
              </a:lnSpc>
            </a:pPr>
            <a:r>
              <a:rPr lang="zh-CN" altLang="en-US" sz="1400" dirty="0"/>
              <a:t>支持</a:t>
            </a:r>
            <a:r>
              <a:rPr lang="en-US" altLang="zh-CN" sz="1400" dirty="0"/>
              <a:t>LORA</a:t>
            </a:r>
            <a:r>
              <a:rPr lang="zh-CN" altLang="en-US" sz="1400" dirty="0"/>
              <a:t> </a:t>
            </a:r>
            <a:r>
              <a:rPr lang="en-US" altLang="zh-CN" sz="1400" dirty="0"/>
              <a:t>finetune</a:t>
            </a:r>
            <a:r>
              <a:rPr lang="zh-CN" altLang="en-US" sz="1400" dirty="0"/>
              <a:t>，需要</a:t>
            </a:r>
            <a:r>
              <a:rPr lang="en-US" altLang="zh-CN" sz="1400" dirty="0"/>
              <a:t>16bit</a:t>
            </a:r>
            <a:r>
              <a:rPr lang="zh-CN" altLang="en-US" sz="1400" dirty="0"/>
              <a:t> 权重</a:t>
            </a:r>
            <a:endParaRPr lang="en-US" altLang="zh-CN" sz="1400" dirty="0"/>
          </a:p>
          <a:p>
            <a:pPr>
              <a:lnSpc>
                <a:spcPct val="110000"/>
              </a:lnSpc>
            </a:pPr>
            <a:r>
              <a:rPr lang="en-US" sz="1800" dirty="0"/>
              <a:t>MacBook</a:t>
            </a:r>
            <a:r>
              <a:rPr lang="zh-CN" altLang="en-US" sz="1800" dirty="0"/>
              <a:t> </a:t>
            </a:r>
            <a:r>
              <a:rPr lang="en-US" altLang="zh-CN" sz="1800" dirty="0"/>
              <a:t>M1</a:t>
            </a:r>
            <a:r>
              <a:rPr lang="zh-CN" altLang="en-US" sz="1800" dirty="0"/>
              <a:t> </a:t>
            </a:r>
            <a:r>
              <a:rPr lang="en-US" altLang="zh-CN" sz="1800" dirty="0"/>
              <a:t>16GB</a:t>
            </a:r>
            <a:r>
              <a:rPr lang="zh-CN" altLang="en-US" sz="1800" dirty="0"/>
              <a:t> 算力可以作为基线</a:t>
            </a:r>
            <a:endParaRPr lang="en-US" altLang="zh-CN" sz="1800" dirty="0"/>
          </a:p>
          <a:p>
            <a:pPr lvl="1">
              <a:lnSpc>
                <a:spcPct val="110000"/>
              </a:lnSpc>
            </a:pPr>
            <a:r>
              <a:rPr lang="en-US" altLang="zh-CN" sz="1400" dirty="0"/>
              <a:t>Apple M1 Pro Chip 10-core CPU with 8 perform­ance cores and 2 efficiency cores, 16-core GPU, 16-core Neural Engine 16GB unified memory</a:t>
            </a:r>
            <a:r>
              <a:rPr lang="zh-CN" altLang="en-US" sz="1400" dirty="0"/>
              <a:t>，</a:t>
            </a:r>
            <a:endParaRPr lang="en-US" altLang="zh-CN" sz="1400" dirty="0"/>
          </a:p>
          <a:p>
            <a:pPr lvl="1">
              <a:lnSpc>
                <a:spcPct val="110000"/>
              </a:lnSpc>
            </a:pPr>
            <a:r>
              <a:rPr lang="en-US" altLang="zh-CN" sz="1400" dirty="0"/>
              <a:t>Mistral</a:t>
            </a:r>
            <a:r>
              <a:rPr lang="zh-CN" altLang="en-US" sz="1400" dirty="0"/>
              <a:t> </a:t>
            </a:r>
            <a:r>
              <a:rPr lang="en-US" altLang="zh-CN" sz="1400" dirty="0"/>
              <a:t>7B</a:t>
            </a:r>
            <a:r>
              <a:rPr lang="zh-CN" altLang="en-US" sz="1400" dirty="0"/>
              <a:t> 推理速度可以达到</a:t>
            </a:r>
            <a:r>
              <a:rPr lang="en-US" altLang="zh-CN" sz="1400" dirty="0"/>
              <a:t>10-20</a:t>
            </a:r>
            <a:r>
              <a:rPr lang="zh-CN" altLang="en-US" sz="1400" dirty="0"/>
              <a:t> </a:t>
            </a:r>
            <a:r>
              <a:rPr lang="en-US" altLang="zh-CN" sz="1400" dirty="0"/>
              <a:t>token/s</a:t>
            </a:r>
            <a:r>
              <a:rPr lang="zh-CN" altLang="en-US" sz="1400" dirty="0"/>
              <a:t>，接近</a:t>
            </a:r>
            <a:r>
              <a:rPr lang="en-US" altLang="zh-CN" sz="1400" dirty="0"/>
              <a:t>GPT4</a:t>
            </a:r>
            <a:r>
              <a:rPr lang="zh-CN" altLang="en-US" sz="1400" dirty="0"/>
              <a:t>速度</a:t>
            </a:r>
            <a:endParaRPr lang="en-US" altLang="zh-CN" sz="1400" dirty="0"/>
          </a:p>
          <a:p>
            <a:pPr lvl="1">
              <a:lnSpc>
                <a:spcPct val="110000"/>
              </a:lnSpc>
            </a:pPr>
            <a:r>
              <a:rPr lang="zh-CN" altLang="en-US" sz="1400" dirty="0"/>
              <a:t>可以对</a:t>
            </a:r>
            <a:r>
              <a:rPr lang="en-US" altLang="zh-CN" sz="1400" dirty="0"/>
              <a:t>Mistral</a:t>
            </a:r>
            <a:r>
              <a:rPr lang="zh-CN" altLang="en-US" sz="1400" dirty="0"/>
              <a:t> </a:t>
            </a:r>
            <a:r>
              <a:rPr lang="en-US" altLang="zh-CN" sz="1400" dirty="0"/>
              <a:t>7B</a:t>
            </a:r>
            <a:r>
              <a:rPr lang="zh-CN" altLang="en-US" sz="1400" dirty="0"/>
              <a:t> 做</a:t>
            </a:r>
            <a:r>
              <a:rPr lang="en-US" altLang="zh-CN" sz="1400" dirty="0"/>
              <a:t>LoRa</a:t>
            </a:r>
            <a:r>
              <a:rPr lang="zh-CN" altLang="en-US" sz="1400" dirty="0"/>
              <a:t> 微调训练</a:t>
            </a:r>
            <a:endParaRPr lang="en-US" altLang="zh-CN" sz="1400" dirty="0"/>
          </a:p>
          <a:p>
            <a:pPr>
              <a:lnSpc>
                <a:spcPct val="110000"/>
              </a:lnSpc>
            </a:pPr>
            <a:endParaRPr lang="en-US" altLang="zh-CN" sz="1800" dirty="0"/>
          </a:p>
        </p:txBody>
      </p:sp>
      <p:pic>
        <p:nvPicPr>
          <p:cNvPr id="4" name="Picture 3">
            <a:extLst>
              <a:ext uri="{FF2B5EF4-FFF2-40B4-BE49-F238E27FC236}">
                <a16:creationId xmlns:a16="http://schemas.microsoft.com/office/drawing/2014/main" id="{71A97971-0263-32F3-F15B-2D608B617DE6}"/>
              </a:ext>
            </a:extLst>
          </p:cNvPr>
          <p:cNvPicPr>
            <a:picLocks noChangeAspect="1"/>
          </p:cNvPicPr>
          <p:nvPr/>
        </p:nvPicPr>
        <p:blipFill>
          <a:blip r:embed="rId3"/>
          <a:stretch>
            <a:fillRect/>
          </a:stretch>
        </p:blipFill>
        <p:spPr>
          <a:xfrm>
            <a:off x="6567737" y="1880709"/>
            <a:ext cx="5178948" cy="1325564"/>
          </a:xfrm>
          <a:prstGeom prst="rect">
            <a:avLst/>
          </a:prstGeom>
        </p:spPr>
      </p:pic>
      <p:sp>
        <p:nvSpPr>
          <p:cNvPr id="5" name="Rounded Rectangle 4">
            <a:extLst>
              <a:ext uri="{FF2B5EF4-FFF2-40B4-BE49-F238E27FC236}">
                <a16:creationId xmlns:a16="http://schemas.microsoft.com/office/drawing/2014/main" id="{A62E027D-C26C-D07E-A8FC-21FB9F1E3F84}"/>
              </a:ext>
            </a:extLst>
          </p:cNvPr>
          <p:cNvSpPr/>
          <p:nvPr/>
        </p:nvSpPr>
        <p:spPr>
          <a:xfrm>
            <a:off x="6475268" y="2791807"/>
            <a:ext cx="5271417" cy="228600"/>
          </a:xfrm>
          <a:prstGeom prst="roundRect">
            <a:avLst/>
          </a:prstGeom>
          <a:solidFill>
            <a:srgbClr val="FFE699">
              <a:alpha val="4352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2C8712D5-9E88-FA27-CB93-6E597766701D}"/>
              </a:ext>
            </a:extLst>
          </p:cNvPr>
          <p:cNvPicPr>
            <a:picLocks noChangeAspect="1"/>
          </p:cNvPicPr>
          <p:nvPr/>
        </p:nvPicPr>
        <p:blipFill>
          <a:blip r:embed="rId4"/>
          <a:stretch>
            <a:fillRect/>
          </a:stretch>
        </p:blipFill>
        <p:spPr>
          <a:xfrm>
            <a:off x="6567738" y="3320974"/>
            <a:ext cx="4965668" cy="2040035"/>
          </a:xfrm>
          <a:prstGeom prst="rect">
            <a:avLst/>
          </a:prstGeom>
        </p:spPr>
      </p:pic>
    </p:spTree>
    <p:extLst>
      <p:ext uri="{BB962C8B-B14F-4D97-AF65-F5344CB8AC3E}">
        <p14:creationId xmlns:p14="http://schemas.microsoft.com/office/powerpoint/2010/main" val="4115868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D332A-ACA8-A22B-603B-CF698FA56FEB}"/>
              </a:ext>
            </a:extLst>
          </p:cNvPr>
          <p:cNvSpPr>
            <a:spLocks noGrp="1"/>
          </p:cNvSpPr>
          <p:nvPr>
            <p:ph type="title"/>
          </p:nvPr>
        </p:nvSpPr>
        <p:spPr/>
        <p:txBody>
          <a:bodyPr>
            <a:normAutofit/>
          </a:bodyPr>
          <a:lstStyle/>
          <a:p>
            <a:r>
              <a:rPr lang="en-US" sz="2400" dirty="0" err="1"/>
              <a:t>开发一款面向on-devic的开源LLM的门槛降低了</a:t>
            </a:r>
            <a:endParaRPr lang="en-US" sz="2400" dirty="0"/>
          </a:p>
        </p:txBody>
      </p:sp>
      <p:sp>
        <p:nvSpPr>
          <p:cNvPr id="3" name="Content Placeholder 2">
            <a:extLst>
              <a:ext uri="{FF2B5EF4-FFF2-40B4-BE49-F238E27FC236}">
                <a16:creationId xmlns:a16="http://schemas.microsoft.com/office/drawing/2014/main" id="{2A9C38D6-159E-5E0C-E06C-26BA069FA265}"/>
              </a:ext>
            </a:extLst>
          </p:cNvPr>
          <p:cNvSpPr>
            <a:spLocks noGrp="1"/>
          </p:cNvSpPr>
          <p:nvPr>
            <p:ph idx="1"/>
          </p:nvPr>
        </p:nvSpPr>
        <p:spPr>
          <a:xfrm>
            <a:off x="838200" y="1499054"/>
            <a:ext cx="10515600" cy="4872630"/>
          </a:xfrm>
        </p:spPr>
        <p:txBody>
          <a:bodyPr>
            <a:normAutofit fontScale="62500" lnSpcReduction="20000"/>
          </a:bodyPr>
          <a:lstStyle/>
          <a:p>
            <a:pPr>
              <a:lnSpc>
                <a:spcPct val="120000"/>
              </a:lnSpc>
            </a:pPr>
            <a:r>
              <a:rPr lang="en-US" dirty="0" err="1"/>
              <a:t>基于STOA的开源底座模型架构</a:t>
            </a:r>
            <a:r>
              <a:rPr lang="zh-CN" altLang="en-US" dirty="0"/>
              <a:t>。例如：</a:t>
            </a:r>
            <a:r>
              <a:rPr lang="en-US" altLang="zh-CN" dirty="0"/>
              <a:t>LlaMa2</a:t>
            </a:r>
            <a:r>
              <a:rPr lang="zh-CN" altLang="en-US" dirty="0"/>
              <a:t>，</a:t>
            </a:r>
            <a:r>
              <a:rPr lang="en-US" altLang="zh-CN" dirty="0"/>
              <a:t>Mistral</a:t>
            </a:r>
            <a:r>
              <a:rPr lang="zh-CN" altLang="en-US" dirty="0"/>
              <a:t>，和被验证过的训练办法</a:t>
            </a:r>
            <a:endParaRPr lang="en-US" dirty="0"/>
          </a:p>
          <a:p>
            <a:pPr lvl="1">
              <a:lnSpc>
                <a:spcPct val="120000"/>
              </a:lnSpc>
            </a:pPr>
            <a:r>
              <a:rPr lang="en-US" altLang="zh-CN" dirty="0"/>
              <a:t>llm360</a:t>
            </a:r>
            <a:r>
              <a:rPr lang="zh-CN" altLang="en-US" dirty="0"/>
              <a:t>公布了</a:t>
            </a:r>
            <a:r>
              <a:rPr lang="en-US" altLang="zh-CN" dirty="0"/>
              <a:t>llama2</a:t>
            </a:r>
            <a:r>
              <a:rPr lang="zh-CN" altLang="en-US" dirty="0"/>
              <a:t>所有的训练数据集，训练代码，中间</a:t>
            </a:r>
            <a:r>
              <a:rPr lang="en-US" altLang="zh-CN" dirty="0"/>
              <a:t>checkpoint</a:t>
            </a:r>
            <a:r>
              <a:rPr lang="zh-CN" altLang="en-US" dirty="0"/>
              <a:t>结果，复现</a:t>
            </a:r>
            <a:r>
              <a:rPr lang="en-US" altLang="zh-CN" dirty="0"/>
              <a:t>LLaMa2</a:t>
            </a:r>
            <a:r>
              <a:rPr lang="zh-CN" altLang="en-US" dirty="0"/>
              <a:t>训练过程</a:t>
            </a:r>
            <a:endParaRPr lang="en-US" dirty="0"/>
          </a:p>
          <a:p>
            <a:pPr lvl="1">
              <a:lnSpc>
                <a:spcPct val="120000"/>
              </a:lnSpc>
            </a:pPr>
            <a:r>
              <a:rPr lang="en-US" dirty="0" err="1"/>
              <a:t>基于开源STOA架构做改动</a:t>
            </a:r>
            <a:r>
              <a:rPr lang="zh-CN" altLang="en-US" dirty="0"/>
              <a:t>，增加优化技术（</a:t>
            </a:r>
            <a:r>
              <a:rPr lang="en-US" altLang="zh-CN" dirty="0" err="1"/>
              <a:t>FlashAttention</a:t>
            </a:r>
            <a:r>
              <a:rPr lang="zh-CN" altLang="en-US" dirty="0"/>
              <a:t>），使用自定义的算子，可以改变</a:t>
            </a:r>
            <a:r>
              <a:rPr lang="en-US" altLang="zh-CN" dirty="0"/>
              <a:t>License</a:t>
            </a:r>
            <a:endParaRPr lang="en-US" dirty="0"/>
          </a:p>
          <a:p>
            <a:pPr lvl="1">
              <a:lnSpc>
                <a:spcPct val="120000"/>
              </a:lnSpc>
            </a:pPr>
            <a:r>
              <a:rPr lang="en-US" dirty="0"/>
              <a:t>可以在开源L0模型上做全新或者增量训练和</a:t>
            </a:r>
            <a:r>
              <a:rPr lang="zh-CN" altLang="en-US" dirty="0"/>
              <a:t>全新的</a:t>
            </a:r>
            <a:r>
              <a:rPr lang="en-US" dirty="0" err="1"/>
              <a:t>Instruct和RLHF训练</a:t>
            </a:r>
            <a:r>
              <a:rPr lang="en-US" dirty="0"/>
              <a:t> </a:t>
            </a:r>
            <a:r>
              <a:rPr lang="zh-CN" altLang="en-US" dirty="0"/>
              <a:t>，例如：</a:t>
            </a:r>
            <a:r>
              <a:rPr lang="en-US" altLang="zh-CN" dirty="0" err="1"/>
              <a:t>Yimodel</a:t>
            </a:r>
            <a:endParaRPr lang="en-US" altLang="zh-CN" dirty="0"/>
          </a:p>
          <a:p>
            <a:pPr lvl="1">
              <a:lnSpc>
                <a:spcPct val="120000"/>
              </a:lnSpc>
            </a:pPr>
            <a:r>
              <a:rPr lang="zh-CN" altLang="en-US" dirty="0"/>
              <a:t>可以使用领域数据优化</a:t>
            </a:r>
            <a:r>
              <a:rPr lang="en-US" altLang="zh-CN" dirty="0" err="1"/>
              <a:t>MoE</a:t>
            </a:r>
            <a:r>
              <a:rPr lang="zh-CN" altLang="en-US" dirty="0"/>
              <a:t>中的</a:t>
            </a:r>
            <a:r>
              <a:rPr lang="en-US" altLang="zh-CN" dirty="0"/>
              <a:t>Expert</a:t>
            </a:r>
            <a:r>
              <a:rPr lang="zh-CN" altLang="en-US" dirty="0"/>
              <a:t> </a:t>
            </a:r>
            <a:r>
              <a:rPr lang="en-US" altLang="zh-CN" dirty="0"/>
              <a:t>Model</a:t>
            </a:r>
            <a:r>
              <a:rPr lang="zh-CN" altLang="en-US" dirty="0"/>
              <a:t>，然后再和其他领域的</a:t>
            </a:r>
            <a:r>
              <a:rPr lang="en-US" altLang="zh-CN" dirty="0"/>
              <a:t>Model</a:t>
            </a:r>
            <a:r>
              <a:rPr lang="zh-CN" altLang="en-US" dirty="0"/>
              <a:t>整合成一个全功能的</a:t>
            </a:r>
            <a:r>
              <a:rPr lang="en-US" altLang="zh-CN" dirty="0" err="1"/>
              <a:t>MoE</a:t>
            </a:r>
            <a:r>
              <a:rPr lang="zh-CN" altLang="en-US" dirty="0"/>
              <a:t>模型</a:t>
            </a:r>
            <a:endParaRPr lang="en-US" altLang="zh-CN" dirty="0"/>
          </a:p>
          <a:p>
            <a:pPr>
              <a:lnSpc>
                <a:spcPct val="120000"/>
              </a:lnSpc>
            </a:pPr>
            <a:r>
              <a:rPr lang="en-US" dirty="0" err="1"/>
              <a:t>高质量的开放数据集</a:t>
            </a:r>
            <a:r>
              <a:rPr lang="zh-CN" altLang="en-US" dirty="0"/>
              <a:t>，当初</a:t>
            </a:r>
            <a:r>
              <a:rPr lang="en-US" altLang="zh-CN" dirty="0" err="1"/>
              <a:t>OpenAI</a:t>
            </a:r>
            <a:r>
              <a:rPr lang="zh-CN" altLang="en-US" dirty="0"/>
              <a:t>通过开放</a:t>
            </a:r>
            <a:r>
              <a:rPr lang="en-US" altLang="zh-CN" dirty="0"/>
              <a:t>API</a:t>
            </a:r>
            <a:r>
              <a:rPr lang="zh-CN" altLang="en-US" dirty="0"/>
              <a:t>和</a:t>
            </a:r>
            <a:r>
              <a:rPr lang="en-US" altLang="zh-CN" dirty="0" err="1"/>
              <a:t>ChatGPT</a:t>
            </a:r>
            <a:r>
              <a:rPr lang="zh-CN" altLang="en-US" dirty="0"/>
              <a:t>服务获取了大量的用户数据，从而可以训练</a:t>
            </a:r>
            <a:r>
              <a:rPr lang="en-US" altLang="zh-CN" dirty="0" err="1"/>
              <a:t>instructGPT</a:t>
            </a:r>
            <a:r>
              <a:rPr lang="zh-CN" altLang="en-US" dirty="0"/>
              <a:t>，当时的用户数据是一个很大的护城河，但是今天大模型服务</a:t>
            </a:r>
            <a:r>
              <a:rPr lang="en-US" altLang="zh-CN" dirty="0"/>
              <a:t>API</a:t>
            </a:r>
            <a:r>
              <a:rPr lang="zh-CN" altLang="en-US" dirty="0"/>
              <a:t>可以获取很多高质量的问答数据，甚至可以通过不同模型的输出做人类偏好数据集，大大简化了构建数据的成本</a:t>
            </a:r>
            <a:endParaRPr lang="en-US" dirty="0"/>
          </a:p>
          <a:p>
            <a:pPr lvl="1">
              <a:lnSpc>
                <a:spcPct val="120000"/>
              </a:lnSpc>
            </a:pPr>
            <a:r>
              <a:rPr lang="en-US" dirty="0" err="1"/>
              <a:t>文本数据</a:t>
            </a:r>
            <a:r>
              <a:rPr lang="zh-CN" altLang="en-US" dirty="0"/>
              <a:t>，多语言，中文数据加入能提升模型性能（</a:t>
            </a:r>
            <a:r>
              <a:rPr lang="en-US" altLang="zh-CN" dirty="0"/>
              <a:t>HF</a:t>
            </a:r>
            <a:r>
              <a:rPr lang="zh-CN" altLang="en-US" dirty="0"/>
              <a:t>排行榜中文社区模型分数较高）</a:t>
            </a:r>
            <a:endParaRPr lang="en-US" altLang="zh-CN" dirty="0"/>
          </a:p>
          <a:p>
            <a:pPr lvl="1">
              <a:lnSpc>
                <a:spcPct val="120000"/>
              </a:lnSpc>
            </a:pPr>
            <a:r>
              <a:rPr lang="en-US" altLang="zh-CN" dirty="0"/>
              <a:t>Instruct</a:t>
            </a:r>
            <a:r>
              <a:rPr lang="zh-CN" altLang="en-US" dirty="0"/>
              <a:t> 数据集，通过</a:t>
            </a:r>
            <a:r>
              <a:rPr lang="en-US" altLang="zh-CN" dirty="0" err="1"/>
              <a:t>ChatGPT</a:t>
            </a:r>
            <a:r>
              <a:rPr lang="zh-CN" altLang="en-US" dirty="0"/>
              <a:t>产生特定领域的</a:t>
            </a:r>
            <a:r>
              <a:rPr lang="en-US" altLang="zh-CN" dirty="0"/>
              <a:t>Instruct</a:t>
            </a:r>
            <a:r>
              <a:rPr lang="zh-CN" altLang="en-US" dirty="0"/>
              <a:t>数据集</a:t>
            </a:r>
            <a:endParaRPr lang="en-US" altLang="zh-CN" dirty="0"/>
          </a:p>
          <a:p>
            <a:pPr lvl="1">
              <a:lnSpc>
                <a:spcPct val="120000"/>
              </a:lnSpc>
            </a:pPr>
            <a:r>
              <a:rPr lang="en-US" altLang="zh-CN" dirty="0"/>
              <a:t>DPO</a:t>
            </a:r>
            <a:r>
              <a:rPr lang="zh-CN" altLang="en-US" dirty="0"/>
              <a:t>数据集，简化了传统</a:t>
            </a:r>
            <a:r>
              <a:rPr lang="en-US" altLang="zh-CN" dirty="0"/>
              <a:t>RLHF</a:t>
            </a:r>
            <a:r>
              <a:rPr lang="zh-CN" altLang="en-US" dirty="0"/>
              <a:t>方法</a:t>
            </a:r>
            <a:endParaRPr lang="en-US" dirty="0"/>
          </a:p>
          <a:p>
            <a:pPr>
              <a:lnSpc>
                <a:spcPct val="120000"/>
              </a:lnSpc>
            </a:pPr>
            <a:r>
              <a:rPr lang="en-US" dirty="0" err="1"/>
              <a:t>适中的算力</a:t>
            </a:r>
            <a:endParaRPr lang="en-US" dirty="0"/>
          </a:p>
          <a:p>
            <a:pPr lvl="1">
              <a:lnSpc>
                <a:spcPct val="120000"/>
              </a:lnSpc>
            </a:pPr>
            <a:r>
              <a:rPr lang="en-US" altLang="zh-CN" dirty="0"/>
              <a:t>128</a:t>
            </a:r>
            <a:r>
              <a:rPr lang="zh-CN" altLang="en-US" dirty="0"/>
              <a:t> </a:t>
            </a:r>
            <a:r>
              <a:rPr lang="en-US" altLang="zh-CN" dirty="0"/>
              <a:t>A100</a:t>
            </a:r>
            <a:r>
              <a:rPr lang="zh-CN" altLang="en-US" dirty="0"/>
              <a:t> 卡，</a:t>
            </a:r>
            <a:r>
              <a:rPr lang="en-US" altLang="zh-CN" dirty="0"/>
              <a:t>60</a:t>
            </a:r>
            <a:r>
              <a:rPr lang="zh-CN" altLang="en-US" dirty="0"/>
              <a:t>天可以训练</a:t>
            </a:r>
            <a:r>
              <a:rPr lang="en-US" altLang="zh-CN" dirty="0"/>
              <a:t>Mistral</a:t>
            </a:r>
            <a:r>
              <a:rPr lang="zh-CN" altLang="en-US" dirty="0"/>
              <a:t> </a:t>
            </a:r>
            <a:r>
              <a:rPr lang="en-US" altLang="zh-CN" dirty="0"/>
              <a:t>7B</a:t>
            </a:r>
            <a:r>
              <a:rPr lang="zh-CN" altLang="en-US" dirty="0"/>
              <a:t>规模的模型（估算）</a:t>
            </a:r>
            <a:endParaRPr lang="en-US" dirty="0"/>
          </a:p>
          <a:p>
            <a:pPr>
              <a:lnSpc>
                <a:spcPct val="120000"/>
              </a:lnSpc>
            </a:pPr>
            <a:r>
              <a:rPr lang="en-US" dirty="0" err="1"/>
              <a:t>主观和客观评估标准评估标准</a:t>
            </a:r>
            <a:endParaRPr lang="en-US" dirty="0"/>
          </a:p>
          <a:p>
            <a:pPr lvl="1">
              <a:lnSpc>
                <a:spcPct val="120000"/>
              </a:lnSpc>
            </a:pPr>
            <a:r>
              <a:rPr lang="en-US" dirty="0" err="1"/>
              <a:t>客观</a:t>
            </a:r>
            <a:r>
              <a:rPr lang="zh-CN" altLang="en-US" dirty="0"/>
              <a:t>：</a:t>
            </a:r>
            <a:r>
              <a:rPr lang="en-US" dirty="0"/>
              <a:t>HF</a:t>
            </a:r>
            <a:r>
              <a:rPr lang="zh-CN" altLang="en-US" dirty="0"/>
              <a:t> </a:t>
            </a:r>
            <a:r>
              <a:rPr lang="en-US" altLang="zh-CN" dirty="0"/>
              <a:t>Leaderboard</a:t>
            </a:r>
            <a:r>
              <a:rPr lang="zh-CN" altLang="en-US" dirty="0"/>
              <a:t>，</a:t>
            </a:r>
            <a:r>
              <a:rPr lang="en-US" altLang="zh-CN" dirty="0" err="1"/>
              <a:t>OpenCompass</a:t>
            </a:r>
            <a:r>
              <a:rPr lang="zh-CN" altLang="en-US" dirty="0"/>
              <a:t>（中文）</a:t>
            </a:r>
            <a:endParaRPr lang="en-US" altLang="zh-CN" dirty="0"/>
          </a:p>
          <a:p>
            <a:pPr lvl="1">
              <a:lnSpc>
                <a:spcPct val="120000"/>
              </a:lnSpc>
            </a:pPr>
            <a:r>
              <a:rPr lang="en-US" dirty="0" err="1"/>
              <a:t>主观的</a:t>
            </a:r>
            <a:r>
              <a:rPr lang="zh-CN" altLang="en-US" dirty="0"/>
              <a:t>：</a:t>
            </a:r>
            <a:r>
              <a:rPr lang="en-US" altLang="zh-CN" dirty="0" err="1"/>
              <a:t>ChatArean</a:t>
            </a:r>
            <a:endParaRPr lang="en-US" altLang="zh-CN" dirty="0"/>
          </a:p>
          <a:p>
            <a:pPr lvl="1">
              <a:lnSpc>
                <a:spcPct val="120000"/>
              </a:lnSpc>
            </a:pPr>
            <a:r>
              <a:rPr lang="zh-CN" altLang="en-US" dirty="0"/>
              <a:t>基于模型：</a:t>
            </a:r>
            <a:r>
              <a:rPr lang="en-US" altLang="zh-CN" dirty="0" err="1"/>
              <a:t>OpenPipe</a:t>
            </a:r>
            <a:endParaRPr lang="en-US" dirty="0"/>
          </a:p>
        </p:txBody>
      </p:sp>
    </p:spTree>
    <p:extLst>
      <p:ext uri="{BB962C8B-B14F-4D97-AF65-F5344CB8AC3E}">
        <p14:creationId xmlns:p14="http://schemas.microsoft.com/office/powerpoint/2010/main" val="2811107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5A36-9F93-FE3F-C6AE-CF1E20924E03}"/>
              </a:ext>
            </a:extLst>
          </p:cNvPr>
          <p:cNvSpPr>
            <a:spLocks noGrp="1"/>
          </p:cNvSpPr>
          <p:nvPr>
            <p:ph type="title"/>
          </p:nvPr>
        </p:nvSpPr>
        <p:spPr/>
        <p:txBody>
          <a:bodyPr/>
          <a:lstStyle/>
          <a:p>
            <a:r>
              <a:rPr lang="en-US" altLang="zh-CN" dirty="0"/>
              <a:t>On-Device</a:t>
            </a:r>
            <a:r>
              <a:rPr lang="zh-CN" altLang="en-US" dirty="0"/>
              <a:t> 优化的收益很高</a:t>
            </a:r>
            <a:endParaRPr lang="en-US" dirty="0"/>
          </a:p>
        </p:txBody>
      </p:sp>
      <p:pic>
        <p:nvPicPr>
          <p:cNvPr id="5122" name="Picture 2">
            <a:extLst>
              <a:ext uri="{FF2B5EF4-FFF2-40B4-BE49-F238E27FC236}">
                <a16:creationId xmlns:a16="http://schemas.microsoft.com/office/drawing/2014/main" id="{B79EB47F-58FA-0AC6-7474-6D26EA77B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77" y="1690688"/>
            <a:ext cx="7303602" cy="381251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DF8DA86-0FA3-2A68-BA46-A930C8A9E622}"/>
              </a:ext>
            </a:extLst>
          </p:cNvPr>
          <p:cNvSpPr/>
          <p:nvPr/>
        </p:nvSpPr>
        <p:spPr>
          <a:xfrm>
            <a:off x="945931" y="5181587"/>
            <a:ext cx="1135117" cy="61381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Llama.cpp</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是应用最广的为</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CPU</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优化的推理框架</a:t>
            </a:r>
            <a:endParaRPr kumimoji="0" 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endParaRPr>
          </a:p>
        </p:txBody>
      </p:sp>
      <p:sp>
        <p:nvSpPr>
          <p:cNvPr id="5" name="Rounded Rectangle 4">
            <a:extLst>
              <a:ext uri="{FF2B5EF4-FFF2-40B4-BE49-F238E27FC236}">
                <a16:creationId xmlns:a16="http://schemas.microsoft.com/office/drawing/2014/main" id="{E4FCE8B4-97CD-6896-D2D0-56D4CE041F4D}"/>
              </a:ext>
            </a:extLst>
          </p:cNvPr>
          <p:cNvSpPr/>
          <p:nvPr/>
        </p:nvSpPr>
        <p:spPr>
          <a:xfrm>
            <a:off x="3142088" y="5181587"/>
            <a:ext cx="1135117" cy="61381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使用</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Nvidia</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的</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GPU</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 编译器和运行时</a:t>
            </a:r>
            <a:endParaRPr kumimoji="0" 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endParaRPr>
          </a:p>
        </p:txBody>
      </p:sp>
      <p:sp>
        <p:nvSpPr>
          <p:cNvPr id="3" name="Content Placeholder 2">
            <a:extLst>
              <a:ext uri="{FF2B5EF4-FFF2-40B4-BE49-F238E27FC236}">
                <a16:creationId xmlns:a16="http://schemas.microsoft.com/office/drawing/2014/main" id="{6BA02737-C6C6-47BA-A66C-9F0975781072}"/>
              </a:ext>
            </a:extLst>
          </p:cNvPr>
          <p:cNvSpPr>
            <a:spLocks noGrp="1"/>
          </p:cNvSpPr>
          <p:nvPr>
            <p:ph idx="1"/>
          </p:nvPr>
        </p:nvSpPr>
        <p:spPr>
          <a:xfrm>
            <a:off x="7778464" y="2004681"/>
            <a:ext cx="3745321" cy="3498525"/>
          </a:xfrm>
        </p:spPr>
        <p:txBody>
          <a:bodyPr>
            <a:normAutofit/>
          </a:bodyPr>
          <a:lstStyle/>
          <a:p>
            <a:pPr>
              <a:lnSpc>
                <a:spcPct val="110000"/>
              </a:lnSpc>
            </a:pPr>
            <a:r>
              <a:rPr lang="en-US" sz="1800" dirty="0" err="1"/>
              <a:t>权重存储优化</a:t>
            </a:r>
            <a:endParaRPr lang="en-US" sz="1800" dirty="0"/>
          </a:p>
          <a:p>
            <a:pPr marL="404813" lvl="1" indent="-107950">
              <a:lnSpc>
                <a:spcPct val="110000"/>
              </a:lnSpc>
            </a:pPr>
            <a:r>
              <a:rPr lang="en-US" sz="1600" dirty="0" err="1"/>
              <a:t>低bit量化优化</a:t>
            </a:r>
            <a:endParaRPr lang="en-US" sz="1600" dirty="0"/>
          </a:p>
          <a:p>
            <a:pPr marL="404813" lvl="1" indent="-107950">
              <a:lnSpc>
                <a:spcPct val="110000"/>
              </a:lnSpc>
            </a:pPr>
            <a:r>
              <a:rPr lang="en-US" sz="1600" dirty="0" err="1"/>
              <a:t>模型压缩</a:t>
            </a:r>
            <a:endParaRPr lang="en-US" sz="1600" dirty="0"/>
          </a:p>
          <a:p>
            <a:pPr marL="404813" lvl="1" indent="-107950">
              <a:lnSpc>
                <a:spcPct val="110000"/>
              </a:lnSpc>
            </a:pPr>
            <a:r>
              <a:rPr lang="en-US" sz="1600" dirty="0" err="1"/>
              <a:t>模型共享主干</a:t>
            </a:r>
            <a:endParaRPr lang="en-US" sz="1600" dirty="0"/>
          </a:p>
          <a:p>
            <a:pPr>
              <a:lnSpc>
                <a:spcPct val="110000"/>
              </a:lnSpc>
            </a:pPr>
            <a:r>
              <a:rPr lang="en-US" altLang="zh-CN" sz="1800" dirty="0" err="1"/>
              <a:t>Runtime</a:t>
            </a:r>
            <a:r>
              <a:rPr lang="en-US" sz="1800" dirty="0" err="1"/>
              <a:t>优化</a:t>
            </a:r>
            <a:endParaRPr lang="en-US" sz="1800" dirty="0"/>
          </a:p>
          <a:p>
            <a:pPr marL="404813" lvl="1" indent="-107950">
              <a:lnSpc>
                <a:spcPct val="110000"/>
              </a:lnSpc>
            </a:pPr>
            <a:r>
              <a:rPr lang="en-US" sz="1600" dirty="0" err="1"/>
              <a:t>模型权重优化Cache</a:t>
            </a:r>
            <a:endParaRPr lang="en-US" sz="1600" dirty="0"/>
          </a:p>
          <a:p>
            <a:pPr marL="404813" lvl="1" indent="-107950">
              <a:lnSpc>
                <a:spcPct val="110000"/>
              </a:lnSpc>
            </a:pPr>
            <a:r>
              <a:rPr lang="en-US" sz="1600" dirty="0"/>
              <a:t>GPU</a:t>
            </a:r>
            <a:r>
              <a:rPr lang="en-US" altLang="zh-CN" sz="1600" dirty="0"/>
              <a:t>/CPU </a:t>
            </a:r>
            <a:r>
              <a:rPr lang="zh-CN" altLang="en-US" sz="1600" dirty="0"/>
              <a:t>内存优化和调度</a:t>
            </a:r>
            <a:endParaRPr lang="en-US" sz="1600" dirty="0"/>
          </a:p>
          <a:p>
            <a:pPr marL="404813" lvl="1" indent="-107950">
              <a:lnSpc>
                <a:spcPct val="110000"/>
              </a:lnSpc>
            </a:pPr>
            <a:r>
              <a:rPr lang="en-US" sz="1600" dirty="0" err="1"/>
              <a:t>CPU</a:t>
            </a:r>
            <a:r>
              <a:rPr lang="en-US" altLang="zh-CN" sz="1600" dirty="0" err="1"/>
              <a:t>+GPU+DSP</a:t>
            </a:r>
            <a:r>
              <a:rPr lang="en-US" sz="1600" dirty="0" err="1"/>
              <a:t>算子优化</a:t>
            </a:r>
            <a:endParaRPr lang="en-US" sz="1600" dirty="0"/>
          </a:p>
        </p:txBody>
      </p:sp>
      <p:sp>
        <p:nvSpPr>
          <p:cNvPr id="6" name="Rounded Rectangle 5">
            <a:extLst>
              <a:ext uri="{FF2B5EF4-FFF2-40B4-BE49-F238E27FC236}">
                <a16:creationId xmlns:a16="http://schemas.microsoft.com/office/drawing/2014/main" id="{858DAC54-0CC0-6C6C-5046-AEA6ABD6CE40}"/>
              </a:ext>
            </a:extLst>
          </p:cNvPr>
          <p:cNvSpPr/>
          <p:nvPr/>
        </p:nvSpPr>
        <p:spPr>
          <a:xfrm>
            <a:off x="5014748" y="5181587"/>
            <a:ext cx="1135117" cy="61381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使用</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Apple</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 </a:t>
            </a:r>
            <a:r>
              <a:rPr kumimoji="0" lang="en-US" altLang="zh-CN"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MLX</a:t>
            </a: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 编译器和运行时</a:t>
            </a:r>
            <a:endParaRPr kumimoji="0" 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endParaRPr>
          </a:p>
        </p:txBody>
      </p:sp>
      <p:sp>
        <p:nvSpPr>
          <p:cNvPr id="7" name="Rounded Rectangle 6">
            <a:extLst>
              <a:ext uri="{FF2B5EF4-FFF2-40B4-BE49-F238E27FC236}">
                <a16:creationId xmlns:a16="http://schemas.microsoft.com/office/drawing/2014/main" id="{B1091514-BE08-73D1-FC38-29BE7E85676A}"/>
              </a:ext>
            </a:extLst>
          </p:cNvPr>
          <p:cNvSpPr/>
          <p:nvPr/>
        </p:nvSpPr>
        <p:spPr>
          <a:xfrm>
            <a:off x="6319850" y="5181587"/>
            <a:ext cx="1135117" cy="61381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rPr>
              <a:t>针对模型的特定优化</a:t>
            </a:r>
            <a:endParaRPr kumimoji="0" lang="en-US" sz="1000" b="0" i="0" u="none" strike="noStrike" kern="1200" cap="none" spc="0" normalizeH="0" baseline="0" noProof="0" dirty="0">
              <a:ln>
                <a:noFill/>
              </a:ln>
              <a:solidFill>
                <a:prstClr val="white"/>
              </a:solidFill>
              <a:effectLst/>
              <a:uLnTx/>
              <a:uFillTx/>
              <a:latin typeface="Microsoft YaHei UI Light" panose="020B0502040204020203" pitchFamily="34" charset="-122"/>
              <a:ea typeface="Microsoft YaHei UI Light" panose="020B0502040204020203" pitchFamily="34" charset="-122"/>
              <a:cs typeface="+mn-cs"/>
            </a:endParaRPr>
          </a:p>
        </p:txBody>
      </p:sp>
    </p:spTree>
    <p:extLst>
      <p:ext uri="{BB962C8B-B14F-4D97-AF65-F5344CB8AC3E}">
        <p14:creationId xmlns:p14="http://schemas.microsoft.com/office/powerpoint/2010/main" val="477660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0CBC9-63EE-5E38-F57E-B0833FB78911}"/>
            </a:ext>
          </a:extLst>
        </p:cNvPr>
        <p:cNvGrpSpPr/>
        <p:nvPr/>
      </p:nvGrpSpPr>
      <p:grpSpPr>
        <a:xfrm>
          <a:off x="0" y="0"/>
          <a:ext cx="0" cy="0"/>
          <a:chOff x="0" y="0"/>
          <a:chExt cx="0" cy="0"/>
        </a:xfrm>
      </p:grpSpPr>
      <p:cxnSp>
        <p:nvCxnSpPr>
          <p:cNvPr id="84" name="Straight Arrow Connector 83">
            <a:extLst>
              <a:ext uri="{FF2B5EF4-FFF2-40B4-BE49-F238E27FC236}">
                <a16:creationId xmlns:a16="http://schemas.microsoft.com/office/drawing/2014/main" id="{CD2FE3F3-0598-5573-F1B2-39983B6A41DD}"/>
              </a:ext>
            </a:extLst>
          </p:cNvPr>
          <p:cNvCxnSpPr>
            <a:stCxn id="50" idx="2"/>
            <a:endCxn id="56" idx="0"/>
          </p:cNvCxnSpPr>
          <p:nvPr/>
        </p:nvCxnSpPr>
        <p:spPr>
          <a:xfrm>
            <a:off x="4837384" y="4082653"/>
            <a:ext cx="0" cy="779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C03E26-1DB4-D1B2-5B31-0383488E7D48}"/>
              </a:ext>
            </a:extLst>
          </p:cNvPr>
          <p:cNvSpPr>
            <a:spLocks noGrp="1"/>
          </p:cNvSpPr>
          <p:nvPr>
            <p:ph type="title"/>
          </p:nvPr>
        </p:nvSpPr>
        <p:spPr/>
        <p:txBody>
          <a:bodyPr/>
          <a:lstStyle/>
          <a:p>
            <a:r>
              <a:rPr lang="en-US" altLang="zh-CN" dirty="0"/>
              <a:t>Open</a:t>
            </a:r>
            <a:r>
              <a:rPr lang="zh-CN" altLang="en-US" dirty="0"/>
              <a:t> </a:t>
            </a:r>
            <a:r>
              <a:rPr lang="en-US" altLang="zh-CN" dirty="0"/>
              <a:t>Source</a:t>
            </a:r>
            <a:r>
              <a:rPr lang="zh-CN" altLang="en-US" dirty="0"/>
              <a:t> </a:t>
            </a:r>
            <a:r>
              <a:rPr lang="en-US" altLang="zh-CN" dirty="0"/>
              <a:t>GAI</a:t>
            </a:r>
            <a:r>
              <a:rPr lang="zh-CN" altLang="en-US" dirty="0"/>
              <a:t> </a:t>
            </a:r>
            <a:r>
              <a:rPr lang="en-US" altLang="zh-CN" dirty="0"/>
              <a:t>Ecosystem</a:t>
            </a:r>
            <a:r>
              <a:rPr lang="zh-CN" altLang="en-US" dirty="0"/>
              <a:t> </a:t>
            </a:r>
            <a:r>
              <a:rPr lang="en-US" altLang="zh-CN" dirty="0"/>
              <a:t>Landscape</a:t>
            </a:r>
            <a:endParaRPr lang="en-US" dirty="0"/>
          </a:p>
        </p:txBody>
      </p:sp>
      <p:grpSp>
        <p:nvGrpSpPr>
          <p:cNvPr id="18" name="Group 17">
            <a:extLst>
              <a:ext uri="{FF2B5EF4-FFF2-40B4-BE49-F238E27FC236}">
                <a16:creationId xmlns:a16="http://schemas.microsoft.com/office/drawing/2014/main" id="{F012869F-FD11-50D1-AAE7-D99E1B9DBC81}"/>
              </a:ext>
            </a:extLst>
          </p:cNvPr>
          <p:cNvGrpSpPr/>
          <p:nvPr/>
        </p:nvGrpSpPr>
        <p:grpSpPr>
          <a:xfrm>
            <a:off x="794656" y="4463143"/>
            <a:ext cx="2968342" cy="1768476"/>
            <a:chOff x="1981198" y="4751164"/>
            <a:chExt cx="2968342" cy="1768476"/>
          </a:xfrm>
        </p:grpSpPr>
        <p:sp>
          <p:nvSpPr>
            <p:cNvPr id="11" name="Rounded Rectangle 10">
              <a:extLst>
                <a:ext uri="{FF2B5EF4-FFF2-40B4-BE49-F238E27FC236}">
                  <a16:creationId xmlns:a16="http://schemas.microsoft.com/office/drawing/2014/main" id="{D01712F7-75C4-C479-A1A3-7DD46A4A1F63}"/>
                </a:ext>
              </a:extLst>
            </p:cNvPr>
            <p:cNvSpPr/>
            <p:nvPr/>
          </p:nvSpPr>
          <p:spPr>
            <a:xfrm>
              <a:off x="1981199" y="6103083"/>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Cloud</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GPU/</a:t>
              </a:r>
              <a:r>
                <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rPr>
                <a:t>NPU</a:t>
              </a:r>
            </a:p>
          </p:txBody>
        </p:sp>
        <p:sp>
          <p:nvSpPr>
            <p:cNvPr id="12" name="Rounded Rectangle 11">
              <a:extLst>
                <a:ext uri="{FF2B5EF4-FFF2-40B4-BE49-F238E27FC236}">
                  <a16:creationId xmlns:a16="http://schemas.microsoft.com/office/drawing/2014/main" id="{CEE92D6C-E5F7-33BB-29CB-979EA7B94BEA}"/>
                </a:ext>
              </a:extLst>
            </p:cNvPr>
            <p:cNvSpPr/>
            <p:nvPr/>
          </p:nvSpPr>
          <p:spPr>
            <a:xfrm>
              <a:off x="1981199" y="5652444"/>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GAI</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Computing</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Kernel</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3" name="Rounded Rectangle 12">
              <a:extLst>
                <a:ext uri="{FF2B5EF4-FFF2-40B4-BE49-F238E27FC236}">
                  <a16:creationId xmlns:a16="http://schemas.microsoft.com/office/drawing/2014/main" id="{3440B121-22C6-7B69-7A16-6579D42053A2}"/>
                </a:ext>
              </a:extLst>
            </p:cNvPr>
            <p:cNvSpPr/>
            <p:nvPr/>
          </p:nvSpPr>
          <p:spPr>
            <a:xfrm>
              <a:off x="1981199" y="4751164"/>
              <a:ext cx="2968341"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white"/>
                  </a:solidFill>
                  <a:effectLst/>
                  <a:uLnTx/>
                  <a:uFillTx/>
                  <a:latin typeface="Tenorite" pitchFamily="2" charset="0"/>
                  <a:cs typeface="+mn-cs"/>
                </a:rPr>
                <a:t>Fundation</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Model</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nvGrpSpPr>
            <p:cNvPr id="14" name="Group 13">
              <a:extLst>
                <a:ext uri="{FF2B5EF4-FFF2-40B4-BE49-F238E27FC236}">
                  <a16:creationId xmlns:a16="http://schemas.microsoft.com/office/drawing/2014/main" id="{75FBFFB7-0752-4AAC-F468-78FA338AB922}"/>
                </a:ext>
              </a:extLst>
            </p:cNvPr>
            <p:cNvGrpSpPr/>
            <p:nvPr/>
          </p:nvGrpSpPr>
          <p:grpSpPr>
            <a:xfrm>
              <a:off x="1981198" y="5201804"/>
              <a:ext cx="2959956" cy="416557"/>
              <a:chOff x="2438400" y="5167312"/>
              <a:chExt cx="3940629" cy="418999"/>
            </a:xfrm>
            <a:solidFill>
              <a:schemeClr val="accent5">
                <a:lumMod val="75000"/>
              </a:schemeClr>
            </a:solidFill>
          </p:grpSpPr>
          <p:sp>
            <p:nvSpPr>
              <p:cNvPr id="15" name="Rounded Rectangle 14">
                <a:extLst>
                  <a:ext uri="{FF2B5EF4-FFF2-40B4-BE49-F238E27FC236}">
                    <a16:creationId xmlns:a16="http://schemas.microsoft.com/office/drawing/2014/main" id="{2C00F8A1-61D6-ECB1-A3F1-DFE72CF73E67}"/>
                  </a:ext>
                </a:extLst>
              </p:cNvPr>
              <p:cNvSpPr/>
              <p:nvPr/>
            </p:nvSpPr>
            <p:spPr>
              <a:xfrm>
                <a:off x="4452257"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GPT</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Training</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6" name="Rounded Rectangle 15">
                <a:extLst>
                  <a:ext uri="{FF2B5EF4-FFF2-40B4-BE49-F238E27FC236}">
                    <a16:creationId xmlns:a16="http://schemas.microsoft.com/office/drawing/2014/main" id="{E94D7B3D-1293-CC12-1E32-B6DDBDB9EF93}"/>
                  </a:ext>
                </a:extLst>
              </p:cNvPr>
              <p:cNvSpPr/>
              <p:nvPr/>
            </p:nvSpPr>
            <p:spPr>
              <a:xfrm>
                <a:off x="2438400"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Instruct</a:t>
                </a:r>
                <a:r>
                  <a:rPr kumimoji="0" lang="zh-CN" altLang="en-US" sz="14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white"/>
                    </a:solidFill>
                    <a:effectLst/>
                    <a:uLnTx/>
                    <a:uFillTx/>
                    <a:latin typeface="Tenorite" pitchFamily="2" charset="0"/>
                    <a:cs typeface="+mn-cs"/>
                  </a:rPr>
                  <a:t>Training</a:t>
                </a:r>
                <a:endParaRPr kumimoji="0" lang="en-US" sz="14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nvGrpSpPr>
          <p:cNvPr id="20" name="Group 19">
            <a:extLst>
              <a:ext uri="{FF2B5EF4-FFF2-40B4-BE49-F238E27FC236}">
                <a16:creationId xmlns:a16="http://schemas.microsoft.com/office/drawing/2014/main" id="{C3DFE29B-D0FC-3D69-8889-B7B95EC70AE6}"/>
              </a:ext>
            </a:extLst>
          </p:cNvPr>
          <p:cNvGrpSpPr/>
          <p:nvPr/>
        </p:nvGrpSpPr>
        <p:grpSpPr>
          <a:xfrm>
            <a:off x="794656" y="2248350"/>
            <a:ext cx="2968341" cy="2100943"/>
            <a:chOff x="1213757" y="1772449"/>
            <a:chExt cx="2242458" cy="3213208"/>
          </a:xfrm>
        </p:grpSpPr>
        <p:sp>
          <p:nvSpPr>
            <p:cNvPr id="21" name="Rounded Rectangle 20">
              <a:extLst>
                <a:ext uri="{FF2B5EF4-FFF2-40B4-BE49-F238E27FC236}">
                  <a16:creationId xmlns:a16="http://schemas.microsoft.com/office/drawing/2014/main" id="{CA0F7B50-9F4A-FAD8-B782-5363916F0286}"/>
                </a:ext>
              </a:extLst>
            </p:cNvPr>
            <p:cNvSpPr/>
            <p:nvPr/>
          </p:nvSpPr>
          <p:spPr>
            <a:xfrm>
              <a:off x="1213757" y="1772449"/>
              <a:ext cx="2242458" cy="321320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enorite" pitchFamily="2" charset="0"/>
                  <a:cs typeface="+mn-cs"/>
                </a:rPr>
                <a:t>Derived</a:t>
              </a:r>
              <a:r>
                <a:rPr kumimoji="0" lang="zh-CN" altLang="en-US" sz="14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400" b="0" i="0" u="none" strike="noStrike" kern="1200" cap="none" spc="0" normalizeH="0" baseline="0" noProof="0" dirty="0">
                  <a:ln>
                    <a:noFill/>
                  </a:ln>
                  <a:solidFill>
                    <a:prstClr val="black"/>
                  </a:solidFill>
                  <a:effectLst/>
                  <a:uLnTx/>
                  <a:uFillTx/>
                  <a:latin typeface="Tenorite" pitchFamily="2" charset="0"/>
                  <a:cs typeface="+mn-cs"/>
                </a:rPr>
                <a:t>Models</a:t>
              </a:r>
              <a:endParaRPr kumimoji="0" lang="en-US" sz="14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grpSp>
          <p:nvGrpSpPr>
            <p:cNvPr id="22" name="Group 21">
              <a:extLst>
                <a:ext uri="{FF2B5EF4-FFF2-40B4-BE49-F238E27FC236}">
                  <a16:creationId xmlns:a16="http://schemas.microsoft.com/office/drawing/2014/main" id="{511FEBF6-E5B0-8429-B9AD-AFFEDD1D9D04}"/>
                </a:ext>
              </a:extLst>
            </p:cNvPr>
            <p:cNvGrpSpPr/>
            <p:nvPr/>
          </p:nvGrpSpPr>
          <p:grpSpPr>
            <a:xfrm>
              <a:off x="1567544" y="2548127"/>
              <a:ext cx="1534885" cy="2187160"/>
              <a:chOff x="1240972" y="2940011"/>
              <a:chExt cx="1948542" cy="2544559"/>
            </a:xfrm>
            <a:solidFill>
              <a:srgbClr val="0070C0"/>
            </a:solidFill>
          </p:grpSpPr>
          <p:grpSp>
            <p:nvGrpSpPr>
              <p:cNvPr id="23" name="Group 22">
                <a:extLst>
                  <a:ext uri="{FF2B5EF4-FFF2-40B4-BE49-F238E27FC236}">
                    <a16:creationId xmlns:a16="http://schemas.microsoft.com/office/drawing/2014/main" id="{3437605A-B241-695B-DD77-9D6885B2B7F0}"/>
                  </a:ext>
                </a:extLst>
              </p:cNvPr>
              <p:cNvGrpSpPr/>
              <p:nvPr/>
            </p:nvGrpSpPr>
            <p:grpSpPr>
              <a:xfrm>
                <a:off x="1240972" y="4237241"/>
                <a:ext cx="1948542" cy="1247329"/>
                <a:chOff x="1240972" y="4237241"/>
                <a:chExt cx="3788228" cy="1247329"/>
              </a:xfrm>
              <a:grpFill/>
            </p:grpSpPr>
            <p:sp>
              <p:nvSpPr>
                <p:cNvPr id="26" name="Rounded Rectangle 25">
                  <a:extLst>
                    <a:ext uri="{FF2B5EF4-FFF2-40B4-BE49-F238E27FC236}">
                      <a16:creationId xmlns:a16="http://schemas.microsoft.com/office/drawing/2014/main" id="{6332D4A0-B745-EC9D-ACA7-D90CC0CA0487}"/>
                    </a:ext>
                  </a:extLst>
                </p:cNvPr>
                <p:cNvSpPr/>
                <p:nvPr/>
              </p:nvSpPr>
              <p:spPr>
                <a:xfrm>
                  <a:off x="1240972" y="4885856"/>
                  <a:ext cx="3788228" cy="59871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Incremental</a:t>
                  </a:r>
                  <a:r>
                    <a:rPr kumimoji="0" lang="zh-CN" altLang="en-US" sz="12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Training</a:t>
                  </a:r>
                  <a:endParaRPr kumimoji="0" lang="en-US" sz="12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27" name="Rounded Rectangle 26">
                  <a:extLst>
                    <a:ext uri="{FF2B5EF4-FFF2-40B4-BE49-F238E27FC236}">
                      <a16:creationId xmlns:a16="http://schemas.microsoft.com/office/drawing/2014/main" id="{C218B9E5-FD3A-E2AE-EC06-1E2142B0CFBD}"/>
                    </a:ext>
                  </a:extLst>
                </p:cNvPr>
                <p:cNvSpPr/>
                <p:nvPr/>
              </p:nvSpPr>
              <p:spPr>
                <a:xfrm>
                  <a:off x="1240972" y="4237241"/>
                  <a:ext cx="3788228" cy="59871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Instruct</a:t>
                  </a:r>
                  <a:r>
                    <a:rPr kumimoji="0" lang="zh-CN" altLang="en-US" sz="12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2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sp>
            <p:nvSpPr>
              <p:cNvPr id="24" name="Rounded Rectangle 23">
                <a:extLst>
                  <a:ext uri="{FF2B5EF4-FFF2-40B4-BE49-F238E27FC236}">
                    <a16:creationId xmlns:a16="http://schemas.microsoft.com/office/drawing/2014/main" id="{7734E601-15D5-5164-6524-403D9E154E82}"/>
                  </a:ext>
                </a:extLst>
              </p:cNvPr>
              <p:cNvSpPr/>
              <p:nvPr/>
            </p:nvSpPr>
            <p:spPr>
              <a:xfrm>
                <a:off x="1240972" y="3588626"/>
                <a:ext cx="1948542" cy="59871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DPO</a:t>
                </a:r>
                <a:r>
                  <a:rPr kumimoji="0" lang="zh-CN" altLang="en-US" sz="12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2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25" name="Rounded Rectangle 24">
                <a:extLst>
                  <a:ext uri="{FF2B5EF4-FFF2-40B4-BE49-F238E27FC236}">
                    <a16:creationId xmlns:a16="http://schemas.microsoft.com/office/drawing/2014/main" id="{24C296A1-ABFF-1ADC-2F8B-56AFD666D64C}"/>
                  </a:ext>
                </a:extLst>
              </p:cNvPr>
              <p:cNvSpPr/>
              <p:nvPr/>
            </p:nvSpPr>
            <p:spPr>
              <a:xfrm>
                <a:off x="1240972" y="2940011"/>
                <a:ext cx="1948542" cy="59871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cs typeface="+mn-cs"/>
                  </a:rPr>
                  <a:t>Merging</a:t>
                </a:r>
                <a:endParaRPr kumimoji="0" lang="en-US" sz="12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nvGrpSpPr>
          <p:cNvPr id="36" name="Group 35">
            <a:extLst>
              <a:ext uri="{FF2B5EF4-FFF2-40B4-BE49-F238E27FC236}">
                <a16:creationId xmlns:a16="http://schemas.microsoft.com/office/drawing/2014/main" id="{ABCB424B-6594-4EC3-6D4B-5E9B410D996B}"/>
              </a:ext>
            </a:extLst>
          </p:cNvPr>
          <p:cNvGrpSpPr/>
          <p:nvPr/>
        </p:nvGrpSpPr>
        <p:grpSpPr>
          <a:xfrm>
            <a:off x="8600675" y="4349293"/>
            <a:ext cx="2622496" cy="2332966"/>
            <a:chOff x="8263218" y="3652820"/>
            <a:chExt cx="2968342" cy="3029439"/>
          </a:xfrm>
        </p:grpSpPr>
        <p:grpSp>
          <p:nvGrpSpPr>
            <p:cNvPr id="19" name="Group 18">
              <a:extLst>
                <a:ext uri="{FF2B5EF4-FFF2-40B4-BE49-F238E27FC236}">
                  <a16:creationId xmlns:a16="http://schemas.microsoft.com/office/drawing/2014/main" id="{71CB42E7-2D87-FB75-C54C-579212C46B1D}"/>
                </a:ext>
              </a:extLst>
            </p:cNvPr>
            <p:cNvGrpSpPr/>
            <p:nvPr/>
          </p:nvGrpSpPr>
          <p:grpSpPr>
            <a:xfrm>
              <a:off x="8263218" y="4913783"/>
              <a:ext cx="2968342" cy="1768476"/>
              <a:chOff x="5380999" y="4724403"/>
              <a:chExt cx="2968342" cy="1768476"/>
            </a:xfrm>
          </p:grpSpPr>
          <p:sp>
            <p:nvSpPr>
              <p:cNvPr id="4" name="Rounded Rectangle 3">
                <a:extLst>
                  <a:ext uri="{FF2B5EF4-FFF2-40B4-BE49-F238E27FC236}">
                    <a16:creationId xmlns:a16="http://schemas.microsoft.com/office/drawing/2014/main" id="{A22787A7-DB8F-7AB2-3E9B-C530558AEA46}"/>
                  </a:ext>
                </a:extLst>
              </p:cNvPr>
              <p:cNvSpPr/>
              <p:nvPr/>
            </p:nvSpPr>
            <p:spPr>
              <a:xfrm>
                <a:off x="5381000" y="6076322"/>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Edge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GPU/</a:t>
                </a:r>
                <a:r>
                  <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rPr>
                  <a:t>NPU</a:t>
                </a:r>
              </a:p>
            </p:txBody>
          </p:sp>
          <p:sp>
            <p:nvSpPr>
              <p:cNvPr id="5" name="Rounded Rectangle 4">
                <a:extLst>
                  <a:ext uri="{FF2B5EF4-FFF2-40B4-BE49-F238E27FC236}">
                    <a16:creationId xmlns:a16="http://schemas.microsoft.com/office/drawing/2014/main" id="{F8981917-397F-7684-F314-EE5B70C75D6B}"/>
                  </a:ext>
                </a:extLst>
              </p:cNvPr>
              <p:cNvSpPr/>
              <p:nvPr/>
            </p:nvSpPr>
            <p:spPr>
              <a:xfrm>
                <a:off x="5381000" y="5625683"/>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GAI</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Computing</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Kernel</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8" name="Rounded Rectangle 7">
                <a:extLst>
                  <a:ext uri="{FF2B5EF4-FFF2-40B4-BE49-F238E27FC236}">
                    <a16:creationId xmlns:a16="http://schemas.microsoft.com/office/drawing/2014/main" id="{7CB46C9E-DCF1-A283-975D-5F0128E908F3}"/>
                  </a:ext>
                </a:extLst>
              </p:cNvPr>
              <p:cNvSpPr/>
              <p:nvPr/>
            </p:nvSpPr>
            <p:spPr>
              <a:xfrm>
                <a:off x="5381000" y="4724403"/>
                <a:ext cx="2968341"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Fundation</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Model</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nvGrpSpPr>
              <p:cNvPr id="10" name="Group 9">
                <a:extLst>
                  <a:ext uri="{FF2B5EF4-FFF2-40B4-BE49-F238E27FC236}">
                    <a16:creationId xmlns:a16="http://schemas.microsoft.com/office/drawing/2014/main" id="{AC36C758-0ED6-EB61-8D26-7FA618CAF8CA}"/>
                  </a:ext>
                </a:extLst>
              </p:cNvPr>
              <p:cNvGrpSpPr/>
              <p:nvPr/>
            </p:nvGrpSpPr>
            <p:grpSpPr>
              <a:xfrm>
                <a:off x="5380999" y="5175043"/>
                <a:ext cx="2959956" cy="416557"/>
                <a:chOff x="2438400" y="5167312"/>
                <a:chExt cx="3940629" cy="418999"/>
              </a:xfrm>
              <a:solidFill>
                <a:schemeClr val="accent5">
                  <a:lumMod val="75000"/>
                </a:schemeClr>
              </a:solidFill>
            </p:grpSpPr>
            <p:sp>
              <p:nvSpPr>
                <p:cNvPr id="6" name="Rounded Rectangle 5">
                  <a:extLst>
                    <a:ext uri="{FF2B5EF4-FFF2-40B4-BE49-F238E27FC236}">
                      <a16:creationId xmlns:a16="http://schemas.microsoft.com/office/drawing/2014/main" id="{2468B5E3-78F0-4C89-CF11-62F35D6120C7}"/>
                    </a:ext>
                  </a:extLst>
                </p:cNvPr>
                <p:cNvSpPr/>
                <p:nvPr/>
              </p:nvSpPr>
              <p:spPr>
                <a:xfrm>
                  <a:off x="4452257"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Inference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9" name="Rounded Rectangle 8">
                  <a:extLst>
                    <a:ext uri="{FF2B5EF4-FFF2-40B4-BE49-F238E27FC236}">
                      <a16:creationId xmlns:a16="http://schemas.microsoft.com/office/drawing/2014/main" id="{5869D30E-4ADD-2447-CCA7-449BEA83BFC3}"/>
                    </a:ext>
                  </a:extLst>
                </p:cNvPr>
                <p:cNvSpPr/>
                <p:nvPr/>
              </p:nvSpPr>
              <p:spPr>
                <a:xfrm>
                  <a:off x="2438400"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Finetune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nvGrpSpPr>
            <p:cNvPr id="28" name="Group 27">
              <a:extLst>
                <a:ext uri="{FF2B5EF4-FFF2-40B4-BE49-F238E27FC236}">
                  <a16:creationId xmlns:a16="http://schemas.microsoft.com/office/drawing/2014/main" id="{604B5D78-02D8-F588-EC5C-D4A47E527FE7}"/>
                </a:ext>
              </a:extLst>
            </p:cNvPr>
            <p:cNvGrpSpPr/>
            <p:nvPr/>
          </p:nvGrpSpPr>
          <p:grpSpPr>
            <a:xfrm>
              <a:off x="8263219" y="3652820"/>
              <a:ext cx="2968341" cy="1166947"/>
              <a:chOff x="1207420" y="1971998"/>
              <a:chExt cx="2242458" cy="1784742"/>
            </a:xfrm>
          </p:grpSpPr>
          <p:sp>
            <p:nvSpPr>
              <p:cNvPr id="29" name="Rounded Rectangle 28">
                <a:extLst>
                  <a:ext uri="{FF2B5EF4-FFF2-40B4-BE49-F238E27FC236}">
                    <a16:creationId xmlns:a16="http://schemas.microsoft.com/office/drawing/2014/main" id="{375F5AE5-2E5E-BA1A-D0F7-01DFFBFD0FA8}"/>
                  </a:ext>
                </a:extLst>
              </p:cNvPr>
              <p:cNvSpPr/>
              <p:nvPr/>
            </p:nvSpPr>
            <p:spPr>
              <a:xfrm>
                <a:off x="1207420" y="1971998"/>
                <a:ext cx="2242458" cy="178474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solidFill>
                    <a:effectLst/>
                    <a:uLnTx/>
                    <a:uFillTx/>
                    <a:latin typeface="Tenorite" pitchFamily="2" charset="0"/>
                    <a:cs typeface="+mn-cs"/>
                  </a:rPr>
                  <a:t>User</a:t>
                </a:r>
                <a:r>
                  <a:rPr kumimoji="0" lang="zh-CN" altLang="en-US" sz="105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black"/>
                    </a:solidFill>
                    <a:effectLst/>
                    <a:uLnTx/>
                    <a:uFillTx/>
                    <a:latin typeface="Tenorite" pitchFamily="2" charset="0"/>
                    <a:cs typeface="+mn-cs"/>
                  </a:rPr>
                  <a:t>Models</a:t>
                </a:r>
                <a:endParaRPr kumimoji="0" lang="en-US" sz="105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grpSp>
            <p:nvGrpSpPr>
              <p:cNvPr id="30" name="Group 29">
                <a:extLst>
                  <a:ext uri="{FF2B5EF4-FFF2-40B4-BE49-F238E27FC236}">
                    <a16:creationId xmlns:a16="http://schemas.microsoft.com/office/drawing/2014/main" id="{F43189B1-E56B-1F84-E32F-AC0534348EBF}"/>
                  </a:ext>
                </a:extLst>
              </p:cNvPr>
              <p:cNvGrpSpPr/>
              <p:nvPr/>
            </p:nvGrpSpPr>
            <p:grpSpPr>
              <a:xfrm>
                <a:off x="1567544" y="2548127"/>
                <a:ext cx="1534885" cy="1072134"/>
                <a:chOff x="1240972" y="2940011"/>
                <a:chExt cx="1948542" cy="1247329"/>
              </a:xfrm>
              <a:solidFill>
                <a:srgbClr val="0070C0"/>
              </a:solidFill>
            </p:grpSpPr>
            <p:sp>
              <p:nvSpPr>
                <p:cNvPr id="32" name="Rounded Rectangle 31">
                  <a:extLst>
                    <a:ext uri="{FF2B5EF4-FFF2-40B4-BE49-F238E27FC236}">
                      <a16:creationId xmlns:a16="http://schemas.microsoft.com/office/drawing/2014/main" id="{0818D38E-9E99-AD93-D1E2-542E7A79707C}"/>
                    </a:ext>
                  </a:extLst>
                </p:cNvPr>
                <p:cNvSpPr/>
                <p:nvPr/>
              </p:nvSpPr>
              <p:spPr>
                <a:xfrm>
                  <a:off x="1240972" y="3588626"/>
                  <a:ext cx="1948542" cy="598714"/>
                </a:xfrm>
                <a:prstGeom prst="round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prstClr val="white"/>
                      </a:solidFill>
                      <a:effectLst/>
                      <a:uLnTx/>
                      <a:uFillTx/>
                      <a:latin typeface="Tenorite" pitchFamily="2" charset="0"/>
                      <a:cs typeface="+mn-cs"/>
                    </a:rPr>
                    <a:t>LoRA</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33" name="Rounded Rectangle 32">
                  <a:extLst>
                    <a:ext uri="{FF2B5EF4-FFF2-40B4-BE49-F238E27FC236}">
                      <a16:creationId xmlns:a16="http://schemas.microsoft.com/office/drawing/2014/main" id="{A5578C22-4843-97F0-CF41-4C8CA7224A11}"/>
                    </a:ext>
                  </a:extLst>
                </p:cNvPr>
                <p:cNvSpPr/>
                <p:nvPr/>
              </p:nvSpPr>
              <p:spPr>
                <a:xfrm>
                  <a:off x="1240972" y="2940011"/>
                  <a:ext cx="1948542" cy="598714"/>
                </a:xfrm>
                <a:prstGeom prst="round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Prompt</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grpSp>
        <p:nvGrpSpPr>
          <p:cNvPr id="37" name="Group 36">
            <a:extLst>
              <a:ext uri="{FF2B5EF4-FFF2-40B4-BE49-F238E27FC236}">
                <a16:creationId xmlns:a16="http://schemas.microsoft.com/office/drawing/2014/main" id="{5E283076-BB2D-5898-9B58-9401F6CFFCD9}"/>
              </a:ext>
            </a:extLst>
          </p:cNvPr>
          <p:cNvGrpSpPr/>
          <p:nvPr/>
        </p:nvGrpSpPr>
        <p:grpSpPr>
          <a:xfrm>
            <a:off x="8625866" y="1807787"/>
            <a:ext cx="2622496" cy="2332966"/>
            <a:chOff x="8263218" y="3652820"/>
            <a:chExt cx="2968342" cy="3029439"/>
          </a:xfrm>
        </p:grpSpPr>
        <p:grpSp>
          <p:nvGrpSpPr>
            <p:cNvPr id="38" name="Group 37">
              <a:extLst>
                <a:ext uri="{FF2B5EF4-FFF2-40B4-BE49-F238E27FC236}">
                  <a16:creationId xmlns:a16="http://schemas.microsoft.com/office/drawing/2014/main" id="{B38AA36A-FF27-FAC6-EF01-1C573DDE2693}"/>
                </a:ext>
              </a:extLst>
            </p:cNvPr>
            <p:cNvGrpSpPr/>
            <p:nvPr/>
          </p:nvGrpSpPr>
          <p:grpSpPr>
            <a:xfrm>
              <a:off x="8263218" y="4913783"/>
              <a:ext cx="2968342" cy="1768476"/>
              <a:chOff x="5380999" y="4724403"/>
              <a:chExt cx="2968342" cy="1768476"/>
            </a:xfrm>
          </p:grpSpPr>
          <p:sp>
            <p:nvSpPr>
              <p:cNvPr id="44" name="Rounded Rectangle 43">
                <a:extLst>
                  <a:ext uri="{FF2B5EF4-FFF2-40B4-BE49-F238E27FC236}">
                    <a16:creationId xmlns:a16="http://schemas.microsoft.com/office/drawing/2014/main" id="{F40C543A-0CAC-DDC6-F6FB-8B1EFBB92D63}"/>
                  </a:ext>
                </a:extLst>
              </p:cNvPr>
              <p:cNvSpPr/>
              <p:nvPr/>
            </p:nvSpPr>
            <p:spPr>
              <a:xfrm>
                <a:off x="5381000" y="6076322"/>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Cloud</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GPU/</a:t>
                </a:r>
                <a:r>
                  <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rPr>
                  <a:t>NPU</a:t>
                </a:r>
              </a:p>
            </p:txBody>
          </p:sp>
          <p:sp>
            <p:nvSpPr>
              <p:cNvPr id="45" name="Rounded Rectangle 44">
                <a:extLst>
                  <a:ext uri="{FF2B5EF4-FFF2-40B4-BE49-F238E27FC236}">
                    <a16:creationId xmlns:a16="http://schemas.microsoft.com/office/drawing/2014/main" id="{35F78FF0-9203-A2EE-9265-6846F3ABE867}"/>
                  </a:ext>
                </a:extLst>
              </p:cNvPr>
              <p:cNvSpPr/>
              <p:nvPr/>
            </p:nvSpPr>
            <p:spPr>
              <a:xfrm>
                <a:off x="5381000" y="5625683"/>
                <a:ext cx="2959956"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OminiX</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GAI</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Kernel</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46" name="Rounded Rectangle 45">
                <a:extLst>
                  <a:ext uri="{FF2B5EF4-FFF2-40B4-BE49-F238E27FC236}">
                    <a16:creationId xmlns:a16="http://schemas.microsoft.com/office/drawing/2014/main" id="{89311F8C-070F-57D2-392E-8D7A40ECF472}"/>
                  </a:ext>
                </a:extLst>
              </p:cNvPr>
              <p:cNvSpPr/>
              <p:nvPr/>
            </p:nvSpPr>
            <p:spPr>
              <a:xfrm>
                <a:off x="5381000" y="4724403"/>
                <a:ext cx="2968341" cy="41655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Fundation</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Model</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nvGrpSpPr>
              <p:cNvPr id="47" name="Group 46">
                <a:extLst>
                  <a:ext uri="{FF2B5EF4-FFF2-40B4-BE49-F238E27FC236}">
                    <a16:creationId xmlns:a16="http://schemas.microsoft.com/office/drawing/2014/main" id="{9AD9E3F4-ABE0-B9CB-39C5-96AAD765DD11}"/>
                  </a:ext>
                </a:extLst>
              </p:cNvPr>
              <p:cNvGrpSpPr/>
              <p:nvPr/>
            </p:nvGrpSpPr>
            <p:grpSpPr>
              <a:xfrm>
                <a:off x="5380999" y="5175043"/>
                <a:ext cx="2959956" cy="416557"/>
                <a:chOff x="2438400" y="5167312"/>
                <a:chExt cx="3940629" cy="418999"/>
              </a:xfrm>
              <a:solidFill>
                <a:schemeClr val="accent5">
                  <a:lumMod val="75000"/>
                </a:schemeClr>
              </a:solidFill>
            </p:grpSpPr>
            <p:sp>
              <p:nvSpPr>
                <p:cNvPr id="48" name="Rounded Rectangle 47">
                  <a:extLst>
                    <a:ext uri="{FF2B5EF4-FFF2-40B4-BE49-F238E27FC236}">
                      <a16:creationId xmlns:a16="http://schemas.microsoft.com/office/drawing/2014/main" id="{CE28A40C-0079-1401-0FA9-4A5704D4E1CD}"/>
                    </a:ext>
                  </a:extLst>
                </p:cNvPr>
                <p:cNvSpPr/>
                <p:nvPr/>
              </p:nvSpPr>
              <p:spPr>
                <a:xfrm>
                  <a:off x="4452257"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Inference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49" name="Rounded Rectangle 48">
                  <a:extLst>
                    <a:ext uri="{FF2B5EF4-FFF2-40B4-BE49-F238E27FC236}">
                      <a16:creationId xmlns:a16="http://schemas.microsoft.com/office/drawing/2014/main" id="{5D16936B-2B43-A546-D771-D0A170EDFF73}"/>
                    </a:ext>
                  </a:extLst>
                </p:cNvPr>
                <p:cNvSpPr/>
                <p:nvPr/>
              </p:nvSpPr>
              <p:spPr>
                <a:xfrm>
                  <a:off x="2438400" y="5167312"/>
                  <a:ext cx="1926772" cy="418999"/>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Finetune</a:t>
                  </a:r>
                  <a:r>
                    <a:rPr kumimoji="0" lang="zh-CN" altLang="en-US" sz="105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white"/>
                      </a:solidFill>
                      <a:effectLst/>
                      <a:uLnTx/>
                      <a:uFillTx/>
                      <a:latin typeface="Tenorite" pitchFamily="2" charset="0"/>
                      <a:cs typeface="+mn-cs"/>
                    </a:rPr>
                    <a:t>Runtime</a:t>
                  </a:r>
                  <a:endParaRPr kumimoji="0" lang="en-US" sz="105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nvGrpSpPr>
            <p:cNvPr id="39" name="Group 38">
              <a:extLst>
                <a:ext uri="{FF2B5EF4-FFF2-40B4-BE49-F238E27FC236}">
                  <a16:creationId xmlns:a16="http://schemas.microsoft.com/office/drawing/2014/main" id="{6C07B165-7375-5DFA-E283-A17B7814AEAA}"/>
                </a:ext>
              </a:extLst>
            </p:cNvPr>
            <p:cNvGrpSpPr/>
            <p:nvPr/>
          </p:nvGrpSpPr>
          <p:grpSpPr>
            <a:xfrm>
              <a:off x="8263219" y="3652820"/>
              <a:ext cx="2968341" cy="1166947"/>
              <a:chOff x="1207420" y="1971998"/>
              <a:chExt cx="2242458" cy="1784742"/>
            </a:xfrm>
          </p:grpSpPr>
          <p:sp>
            <p:nvSpPr>
              <p:cNvPr id="40" name="Rounded Rectangle 39">
                <a:extLst>
                  <a:ext uri="{FF2B5EF4-FFF2-40B4-BE49-F238E27FC236}">
                    <a16:creationId xmlns:a16="http://schemas.microsoft.com/office/drawing/2014/main" id="{463401C1-912C-4B2F-E45F-C975929625B7}"/>
                  </a:ext>
                </a:extLst>
              </p:cNvPr>
              <p:cNvSpPr/>
              <p:nvPr/>
            </p:nvSpPr>
            <p:spPr>
              <a:xfrm>
                <a:off x="1207420" y="1971998"/>
                <a:ext cx="2242458" cy="178474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solidFill>
                    <a:effectLst/>
                    <a:uLnTx/>
                    <a:uFillTx/>
                    <a:latin typeface="Tenorite" pitchFamily="2" charset="0"/>
                    <a:cs typeface="+mn-cs"/>
                  </a:rPr>
                  <a:t>User</a:t>
                </a:r>
                <a:r>
                  <a:rPr kumimoji="0" lang="zh-CN" altLang="en-US" sz="105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050" b="0" i="0" u="none" strike="noStrike" kern="1200" cap="none" spc="0" normalizeH="0" baseline="0" noProof="0" dirty="0">
                    <a:ln>
                      <a:noFill/>
                    </a:ln>
                    <a:solidFill>
                      <a:prstClr val="black"/>
                    </a:solidFill>
                    <a:effectLst/>
                    <a:uLnTx/>
                    <a:uFillTx/>
                    <a:latin typeface="Tenorite" pitchFamily="2" charset="0"/>
                    <a:cs typeface="+mn-cs"/>
                  </a:rPr>
                  <a:t>Models</a:t>
                </a:r>
                <a:endParaRPr kumimoji="0" lang="en-US" sz="105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grpSp>
            <p:nvGrpSpPr>
              <p:cNvPr id="41" name="Group 40">
                <a:extLst>
                  <a:ext uri="{FF2B5EF4-FFF2-40B4-BE49-F238E27FC236}">
                    <a16:creationId xmlns:a16="http://schemas.microsoft.com/office/drawing/2014/main" id="{6E20B879-684D-9046-2C76-4B6C0C3D3F92}"/>
                  </a:ext>
                </a:extLst>
              </p:cNvPr>
              <p:cNvGrpSpPr/>
              <p:nvPr/>
            </p:nvGrpSpPr>
            <p:grpSpPr>
              <a:xfrm>
                <a:off x="1567544" y="2548127"/>
                <a:ext cx="1534885" cy="1072134"/>
                <a:chOff x="1240972" y="2940011"/>
                <a:chExt cx="1948542" cy="1247329"/>
              </a:xfrm>
              <a:solidFill>
                <a:srgbClr val="0070C0"/>
              </a:solidFill>
            </p:grpSpPr>
            <p:sp>
              <p:nvSpPr>
                <p:cNvPr id="42" name="Rounded Rectangle 41">
                  <a:extLst>
                    <a:ext uri="{FF2B5EF4-FFF2-40B4-BE49-F238E27FC236}">
                      <a16:creationId xmlns:a16="http://schemas.microsoft.com/office/drawing/2014/main" id="{10FDEC41-6D66-12F3-E638-A3EFB1C4CABC}"/>
                    </a:ext>
                  </a:extLst>
                </p:cNvPr>
                <p:cNvSpPr/>
                <p:nvPr/>
              </p:nvSpPr>
              <p:spPr>
                <a:xfrm>
                  <a:off x="1240972" y="3588626"/>
                  <a:ext cx="1948542" cy="598714"/>
                </a:xfrm>
                <a:prstGeom prst="round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prstClr val="white"/>
                      </a:solidFill>
                      <a:effectLst/>
                      <a:uLnTx/>
                      <a:uFillTx/>
                      <a:latin typeface="Tenorite" pitchFamily="2" charset="0"/>
                      <a:cs typeface="+mn-cs"/>
                    </a:rPr>
                    <a:t>LoRA</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Instruct</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43" name="Rounded Rectangle 42">
                  <a:extLst>
                    <a:ext uri="{FF2B5EF4-FFF2-40B4-BE49-F238E27FC236}">
                      <a16:creationId xmlns:a16="http://schemas.microsoft.com/office/drawing/2014/main" id="{2258C5A3-7422-DB12-F526-139F7B23B1C8}"/>
                    </a:ext>
                  </a:extLst>
                </p:cNvPr>
                <p:cNvSpPr/>
                <p:nvPr/>
              </p:nvSpPr>
              <p:spPr>
                <a:xfrm>
                  <a:off x="1240972" y="2940011"/>
                  <a:ext cx="1948542" cy="598714"/>
                </a:xfrm>
                <a:prstGeom prst="round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Prompt</a:t>
                  </a:r>
                  <a:r>
                    <a:rPr kumimoji="0" lang="zh-CN" altLang="en-US" sz="1000" b="0"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000" b="0" i="0" u="none" strike="noStrike" kern="1200" cap="none" spc="0" normalizeH="0" baseline="0" noProof="0" dirty="0">
                      <a:ln>
                        <a:noFill/>
                      </a:ln>
                      <a:solidFill>
                        <a:prstClr val="white"/>
                      </a:solidFill>
                      <a:effectLst/>
                      <a:uLnTx/>
                      <a:uFillTx/>
                      <a:latin typeface="Tenorite" pitchFamily="2" charset="0"/>
                      <a:cs typeface="+mn-cs"/>
                    </a:rPr>
                    <a:t>Finetune</a:t>
                  </a:r>
                  <a:endParaRPr kumimoji="0" lang="en-US" sz="10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grpSp>
        </p:grpSp>
      </p:grpSp>
      <p:sp>
        <p:nvSpPr>
          <p:cNvPr id="50" name="Rounded Rectangle 49">
            <a:extLst>
              <a:ext uri="{FF2B5EF4-FFF2-40B4-BE49-F238E27FC236}">
                <a16:creationId xmlns:a16="http://schemas.microsoft.com/office/drawing/2014/main" id="{5C72122E-3035-44E3-20FF-0AF843C63BB0}"/>
              </a:ext>
            </a:extLst>
          </p:cNvPr>
          <p:cNvSpPr/>
          <p:nvPr/>
        </p:nvSpPr>
        <p:spPr>
          <a:xfrm>
            <a:off x="4253466" y="3509430"/>
            <a:ext cx="1167836"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Tenorite" pitchFamily="2" charset="0"/>
                <a:cs typeface="+mn-cs"/>
              </a:rPr>
              <a:t>Huggingface</a:t>
            </a:r>
            <a:endParaRPr kumimoji="0" lang="en-US" altLang="zh-CN" sz="1200" b="0" i="0" u="none" strike="noStrike" kern="1200" cap="none" spc="0" normalizeH="0" baseline="0" noProof="0" dirty="0">
              <a:ln>
                <a:noFill/>
              </a:ln>
              <a:solidFill>
                <a:prstClr val="black"/>
              </a:solidFill>
              <a:effectLst/>
              <a:uLnTx/>
              <a:uFillTx/>
              <a:latin typeface="Tenorite"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Hub</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1" name="Rounded Rectangle 50">
            <a:extLst>
              <a:ext uri="{FF2B5EF4-FFF2-40B4-BE49-F238E27FC236}">
                <a16:creationId xmlns:a16="http://schemas.microsoft.com/office/drawing/2014/main" id="{8AAAD20D-D321-C296-D2CB-0068027B146B}"/>
              </a:ext>
            </a:extLst>
          </p:cNvPr>
          <p:cNvSpPr/>
          <p:nvPr/>
        </p:nvSpPr>
        <p:spPr>
          <a:xfrm>
            <a:off x="7183217" y="2706451"/>
            <a:ext cx="1065705"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Cloud</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Inference</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Service</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2" name="Rounded Rectangle 51">
            <a:extLst>
              <a:ext uri="{FF2B5EF4-FFF2-40B4-BE49-F238E27FC236}">
                <a16:creationId xmlns:a16="http://schemas.microsoft.com/office/drawing/2014/main" id="{402D7365-AC28-5CAA-6387-D31192781763}"/>
              </a:ext>
            </a:extLst>
          </p:cNvPr>
          <p:cNvSpPr/>
          <p:nvPr/>
        </p:nvSpPr>
        <p:spPr>
          <a:xfrm>
            <a:off x="5911770" y="4183117"/>
            <a:ext cx="1065705"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Portal</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3" name="Rounded Rectangle 52">
            <a:extLst>
              <a:ext uri="{FF2B5EF4-FFF2-40B4-BE49-F238E27FC236}">
                <a16:creationId xmlns:a16="http://schemas.microsoft.com/office/drawing/2014/main" id="{3FFF45EA-AB41-9009-B1AA-5944430C8BA1}"/>
              </a:ext>
            </a:extLst>
          </p:cNvPr>
          <p:cNvSpPr/>
          <p:nvPr/>
        </p:nvSpPr>
        <p:spPr>
          <a:xfrm>
            <a:off x="7183217" y="5229164"/>
            <a:ext cx="1065705"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Edge</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Inference</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App</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4" name="Rounded Rectangle 53">
            <a:extLst>
              <a:ext uri="{FF2B5EF4-FFF2-40B4-BE49-F238E27FC236}">
                <a16:creationId xmlns:a16="http://schemas.microsoft.com/office/drawing/2014/main" id="{222E3967-7E6A-F4C7-8560-1FCAE7D27A45}"/>
              </a:ext>
            </a:extLst>
          </p:cNvPr>
          <p:cNvSpPr/>
          <p:nvPr/>
        </p:nvSpPr>
        <p:spPr>
          <a:xfrm>
            <a:off x="4253466" y="4196987"/>
            <a:ext cx="1167836"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Optimization</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56" name="Rounded Rectangle 55">
            <a:extLst>
              <a:ext uri="{FF2B5EF4-FFF2-40B4-BE49-F238E27FC236}">
                <a16:creationId xmlns:a16="http://schemas.microsoft.com/office/drawing/2014/main" id="{3855AA7C-CCC0-77D8-0287-155DECD03B97}"/>
              </a:ext>
            </a:extLst>
          </p:cNvPr>
          <p:cNvSpPr/>
          <p:nvPr/>
        </p:nvSpPr>
        <p:spPr>
          <a:xfrm>
            <a:off x="4253466" y="4862652"/>
            <a:ext cx="1167836" cy="573223"/>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Model</a:t>
            </a:r>
            <a:r>
              <a:rPr kumimoji="0" lang="zh-CN" altLang="en-US" sz="12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200" b="0" i="0" u="none" strike="noStrike" kern="1200" cap="none" spc="0" normalizeH="0" baseline="0" noProof="0" dirty="0">
                <a:ln>
                  <a:noFill/>
                </a:ln>
                <a:solidFill>
                  <a:prstClr val="black"/>
                </a:solidFill>
                <a:effectLst/>
                <a:uLnTx/>
                <a:uFillTx/>
                <a:latin typeface="Tenorite" pitchFamily="2" charset="0"/>
                <a:cs typeface="+mn-cs"/>
              </a:rPr>
              <a:t>Distribution</a:t>
            </a:r>
            <a:endParaRPr kumimoji="0" lang="en-US" sz="12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cxnSp>
        <p:nvCxnSpPr>
          <p:cNvPr id="58" name="Elbow Connector 57">
            <a:extLst>
              <a:ext uri="{FF2B5EF4-FFF2-40B4-BE49-F238E27FC236}">
                <a16:creationId xmlns:a16="http://schemas.microsoft.com/office/drawing/2014/main" id="{7FA1D676-AC90-A9B5-48EF-14E4CB37F6C3}"/>
              </a:ext>
            </a:extLst>
          </p:cNvPr>
          <p:cNvCxnSpPr>
            <a:cxnSpLocks/>
            <a:stCxn id="51" idx="1"/>
            <a:endCxn id="52" idx="0"/>
          </p:cNvCxnSpPr>
          <p:nvPr/>
        </p:nvCxnSpPr>
        <p:spPr>
          <a:xfrm rot="10800000" flipV="1">
            <a:off x="6444623" y="2993063"/>
            <a:ext cx="738594" cy="119005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54CAD6B3-C24D-3BCB-23E5-FBBA2576F956}"/>
              </a:ext>
            </a:extLst>
          </p:cNvPr>
          <p:cNvCxnSpPr>
            <a:cxnSpLocks/>
            <a:stCxn id="52" idx="2"/>
            <a:endCxn id="53" idx="1"/>
          </p:cNvCxnSpPr>
          <p:nvPr/>
        </p:nvCxnSpPr>
        <p:spPr>
          <a:xfrm rot="16200000" flipH="1">
            <a:off x="6434202" y="4766761"/>
            <a:ext cx="759436" cy="73859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85C8C150-8A13-BC69-377D-C75A38629768}"/>
              </a:ext>
            </a:extLst>
          </p:cNvPr>
          <p:cNvCxnSpPr>
            <a:cxnSpLocks/>
            <a:stCxn id="51" idx="2"/>
          </p:cNvCxnSpPr>
          <p:nvPr/>
        </p:nvCxnSpPr>
        <p:spPr>
          <a:xfrm rot="5400000">
            <a:off x="5690340" y="3010636"/>
            <a:ext cx="1756692" cy="22947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AF871D90-571A-F593-DEFD-AC251C051712}"/>
              </a:ext>
            </a:extLst>
          </p:cNvPr>
          <p:cNvCxnSpPr>
            <a:stCxn id="56" idx="3"/>
            <a:endCxn id="53" idx="2"/>
          </p:cNvCxnSpPr>
          <p:nvPr/>
        </p:nvCxnSpPr>
        <p:spPr>
          <a:xfrm>
            <a:off x="5421302" y="5149264"/>
            <a:ext cx="2294768" cy="653123"/>
          </a:xfrm>
          <a:prstGeom prst="bentConnector4">
            <a:avLst>
              <a:gd name="adj1" fmla="val 26056"/>
              <a:gd name="adj2" fmla="val 13500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5CDFCCBF-7F9F-3597-3DC0-1EAF62953351}"/>
              </a:ext>
            </a:extLst>
          </p:cNvPr>
          <p:cNvCxnSpPr>
            <a:stCxn id="21" idx="3"/>
            <a:endCxn id="50" idx="0"/>
          </p:cNvCxnSpPr>
          <p:nvPr/>
        </p:nvCxnSpPr>
        <p:spPr>
          <a:xfrm>
            <a:off x="3762997" y="3298822"/>
            <a:ext cx="1074387" cy="21060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5463A0CC-FD49-9329-46A4-EA3A69B2FC54}"/>
              </a:ext>
            </a:extLst>
          </p:cNvPr>
          <p:cNvSpPr/>
          <p:nvPr/>
        </p:nvSpPr>
        <p:spPr>
          <a:xfrm>
            <a:off x="8241643" y="1807787"/>
            <a:ext cx="270986" cy="2332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75" name="Left Brace 74">
            <a:extLst>
              <a:ext uri="{FF2B5EF4-FFF2-40B4-BE49-F238E27FC236}">
                <a16:creationId xmlns:a16="http://schemas.microsoft.com/office/drawing/2014/main" id="{F925E57D-7285-B33B-5EE7-4F38F05BC5EB}"/>
              </a:ext>
            </a:extLst>
          </p:cNvPr>
          <p:cNvSpPr/>
          <p:nvPr/>
        </p:nvSpPr>
        <p:spPr>
          <a:xfrm>
            <a:off x="8382000" y="4349293"/>
            <a:ext cx="130629" cy="2332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06859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BEEFF-66C5-3BAF-F923-83AB4510E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D6C35-E7A7-203E-ADCB-0E4C006FE517}"/>
              </a:ext>
            </a:extLst>
          </p:cNvPr>
          <p:cNvSpPr>
            <a:spLocks noGrp="1"/>
          </p:cNvSpPr>
          <p:nvPr>
            <p:ph type="title"/>
          </p:nvPr>
        </p:nvSpPr>
        <p:spPr/>
        <p:txBody>
          <a:bodyPr/>
          <a:lstStyle/>
          <a:p>
            <a:r>
              <a:rPr lang="en-US" altLang="zh-CN" dirty="0"/>
              <a:t>Open</a:t>
            </a:r>
            <a:r>
              <a:rPr lang="zh-CN" altLang="en-US" dirty="0"/>
              <a:t> </a:t>
            </a:r>
            <a:r>
              <a:rPr lang="en-US" altLang="zh-CN" dirty="0"/>
              <a:t>Source</a:t>
            </a:r>
            <a:r>
              <a:rPr lang="zh-CN" altLang="en-US" dirty="0"/>
              <a:t> </a:t>
            </a:r>
            <a:r>
              <a:rPr lang="en-US" altLang="zh-CN" dirty="0"/>
              <a:t>GAI</a:t>
            </a:r>
            <a:r>
              <a:rPr lang="zh-CN" altLang="en-US" dirty="0"/>
              <a:t> 生态介绍</a:t>
            </a:r>
            <a:endParaRPr lang="en-US" dirty="0"/>
          </a:p>
        </p:txBody>
      </p:sp>
      <p:sp>
        <p:nvSpPr>
          <p:cNvPr id="3" name="Content Placeholder 2">
            <a:extLst>
              <a:ext uri="{FF2B5EF4-FFF2-40B4-BE49-F238E27FC236}">
                <a16:creationId xmlns:a16="http://schemas.microsoft.com/office/drawing/2014/main" id="{C15E170E-FA15-C1E4-9DEB-E030CB0A3A0B}"/>
              </a:ext>
            </a:extLst>
          </p:cNvPr>
          <p:cNvSpPr>
            <a:spLocks noGrp="1"/>
          </p:cNvSpPr>
          <p:nvPr>
            <p:ph idx="1"/>
          </p:nvPr>
        </p:nvSpPr>
        <p:spPr>
          <a:xfrm>
            <a:off x="162337" y="1716295"/>
            <a:ext cx="4310744" cy="2702832"/>
          </a:xfrm>
        </p:spPr>
        <p:txBody>
          <a:bodyPr>
            <a:normAutofit lnSpcReduction="10000"/>
          </a:bodyPr>
          <a:lstStyle/>
          <a:p>
            <a:pPr>
              <a:lnSpc>
                <a:spcPct val="120000"/>
              </a:lnSpc>
            </a:pPr>
            <a:r>
              <a:rPr lang="en-US" sz="1400" dirty="0" err="1"/>
              <a:t>Huggingface</a:t>
            </a:r>
            <a:r>
              <a:rPr lang="zh-CN" altLang="en-US" sz="1400" dirty="0"/>
              <a:t> </a:t>
            </a:r>
            <a:r>
              <a:rPr lang="en-US" altLang="zh-CN" sz="1400" dirty="0"/>
              <a:t>Model</a:t>
            </a:r>
            <a:r>
              <a:rPr lang="zh-CN" altLang="en-US" sz="1400" dirty="0"/>
              <a:t> </a:t>
            </a:r>
            <a:r>
              <a:rPr lang="en-US" altLang="zh-CN" sz="1400" dirty="0"/>
              <a:t>Hub</a:t>
            </a:r>
          </a:p>
          <a:p>
            <a:pPr marL="520700" lvl="1" indent="-174625">
              <a:lnSpc>
                <a:spcPct val="120000"/>
              </a:lnSpc>
              <a:tabLst>
                <a:tab pos="280988" algn="l"/>
              </a:tabLst>
            </a:pPr>
            <a:r>
              <a:rPr lang="zh-CN" altLang="en-US" sz="1200" dirty="0"/>
              <a:t>底座</a:t>
            </a:r>
            <a:r>
              <a:rPr lang="en-US" altLang="zh-CN" sz="1200" dirty="0"/>
              <a:t>Model</a:t>
            </a:r>
            <a:r>
              <a:rPr lang="zh-CN" altLang="en-US" sz="1200" dirty="0"/>
              <a:t>研究团队的模型发布</a:t>
            </a:r>
            <a:endParaRPr lang="en-US" altLang="zh-CN" sz="1200" dirty="0"/>
          </a:p>
          <a:p>
            <a:pPr marL="520700" lvl="1" indent="-174625">
              <a:lnSpc>
                <a:spcPct val="120000"/>
              </a:lnSpc>
              <a:tabLst>
                <a:tab pos="280988" algn="l"/>
              </a:tabLst>
            </a:pPr>
            <a:r>
              <a:rPr lang="zh-CN" altLang="en-US" sz="1200" dirty="0"/>
              <a:t>衍生</a:t>
            </a:r>
            <a:r>
              <a:rPr lang="en-US" altLang="zh-CN" sz="1200" dirty="0"/>
              <a:t>Model</a:t>
            </a:r>
            <a:r>
              <a:rPr lang="zh-CN" altLang="en-US" sz="1200" dirty="0"/>
              <a:t>的团队的模型发布</a:t>
            </a:r>
            <a:endParaRPr lang="en-US" altLang="zh-CN" sz="1200" dirty="0"/>
          </a:p>
          <a:p>
            <a:pPr marL="520700" lvl="1" indent="-174625">
              <a:lnSpc>
                <a:spcPct val="120000"/>
              </a:lnSpc>
              <a:tabLst>
                <a:tab pos="280988" algn="l"/>
              </a:tabLst>
            </a:pPr>
            <a:r>
              <a:rPr lang="zh-CN" altLang="en-US" sz="1200" dirty="0"/>
              <a:t>面向部署的模型发布，例如：不同量化版本，不同的</a:t>
            </a:r>
            <a:r>
              <a:rPr lang="en-US" altLang="zh-CN" sz="1200" dirty="0"/>
              <a:t>Model</a:t>
            </a:r>
            <a:r>
              <a:rPr lang="zh-CN" altLang="en-US" sz="1200" dirty="0"/>
              <a:t> 格式</a:t>
            </a:r>
            <a:endParaRPr lang="en-US" altLang="zh-CN" sz="1200" dirty="0"/>
          </a:p>
          <a:p>
            <a:pPr marL="520700" lvl="1" indent="-174625">
              <a:lnSpc>
                <a:spcPct val="120000"/>
              </a:lnSpc>
              <a:tabLst>
                <a:tab pos="280988" algn="l"/>
              </a:tabLst>
            </a:pPr>
            <a:r>
              <a:rPr lang="en-US" altLang="zh-CN" sz="1200" dirty="0"/>
              <a:t>Model</a:t>
            </a:r>
            <a:r>
              <a:rPr lang="zh-CN" altLang="en-US" sz="1200" dirty="0"/>
              <a:t> 卡片，例如：训练情况，底座模型，血统来源，微调类型</a:t>
            </a:r>
            <a:endParaRPr lang="en-US" altLang="zh-CN" sz="1200" dirty="0"/>
          </a:p>
          <a:p>
            <a:pPr marL="520700" lvl="1" indent="-174625">
              <a:lnSpc>
                <a:spcPct val="120000"/>
              </a:lnSpc>
              <a:tabLst>
                <a:tab pos="280988" algn="l"/>
              </a:tabLst>
            </a:pPr>
            <a:r>
              <a:rPr lang="zh-CN" altLang="en-US" sz="1200" dirty="0"/>
              <a:t>模型性能排行榜</a:t>
            </a:r>
            <a:endParaRPr lang="en-US" altLang="zh-CN" sz="1200" dirty="0"/>
          </a:p>
          <a:p>
            <a:pPr marL="520700" lvl="1" indent="-174625">
              <a:lnSpc>
                <a:spcPct val="120000"/>
              </a:lnSpc>
              <a:tabLst>
                <a:tab pos="280988" algn="l"/>
              </a:tabLst>
            </a:pPr>
            <a:r>
              <a:rPr lang="en-US" sz="1200" dirty="0"/>
              <a:t>Model</a:t>
            </a:r>
            <a:r>
              <a:rPr lang="zh-CN" altLang="en-US" sz="1200" dirty="0"/>
              <a:t> 效果展示</a:t>
            </a:r>
            <a:endParaRPr lang="en-US" altLang="zh-CN" sz="1200" dirty="0"/>
          </a:p>
          <a:p>
            <a:pPr marL="520700" lvl="1" indent="-174625">
              <a:lnSpc>
                <a:spcPct val="120000"/>
              </a:lnSpc>
              <a:tabLst>
                <a:tab pos="280988" algn="l"/>
              </a:tabLst>
            </a:pPr>
            <a:r>
              <a:rPr lang="en-US" sz="1200" dirty="0"/>
              <a:t>Model</a:t>
            </a:r>
            <a:r>
              <a:rPr lang="zh-CN" altLang="en-US" sz="1200" dirty="0"/>
              <a:t> 下载</a:t>
            </a:r>
            <a:endParaRPr lang="en-US" sz="1200" dirty="0"/>
          </a:p>
        </p:txBody>
      </p:sp>
      <p:sp>
        <p:nvSpPr>
          <p:cNvPr id="4" name="Content Placeholder 2">
            <a:extLst>
              <a:ext uri="{FF2B5EF4-FFF2-40B4-BE49-F238E27FC236}">
                <a16:creationId xmlns:a16="http://schemas.microsoft.com/office/drawing/2014/main" id="{42D21DC2-FBC5-A5AC-E9D7-705A7E543C74}"/>
              </a:ext>
            </a:extLst>
          </p:cNvPr>
          <p:cNvSpPr txBox="1">
            <a:spLocks/>
          </p:cNvSpPr>
          <p:nvPr/>
        </p:nvSpPr>
        <p:spPr>
          <a:xfrm>
            <a:off x="4701679" y="1716295"/>
            <a:ext cx="3940588" cy="24415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Avenir Light" panose="020B0402020203020204" pitchFamily="34" charset="77"/>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Portal</a:t>
            </a: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sz="1200" b="0" i="0" u="none" strike="noStrike" kern="1200" cap="none" spc="0" normalizeH="0" baseline="0" noProof="0" dirty="0" err="1">
                <a:ln>
                  <a:noFill/>
                </a:ln>
                <a:solidFill>
                  <a:prstClr val="black"/>
                </a:solidFill>
                <a:effectLst/>
                <a:uLnTx/>
                <a:uFillTx/>
                <a:latin typeface="Avenir Light" panose="020B0402020203020204" pitchFamily="34" charset="77"/>
                <a:ea typeface="Microsoft YaHei UI Light" panose="020B0502040204020203" pitchFamily="34" charset="-122"/>
                <a:cs typeface="+mn-cs"/>
              </a:rPr>
              <a:t>提供比HF更好的用户体验</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，例如：搜索，排序</a:t>
            </a:r>
            <a:endPar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sz="1200" b="0" i="0" u="none" strike="noStrike" kern="1200" cap="none" spc="0" normalizeH="0" baseline="0" noProof="0" dirty="0" err="1">
                <a:ln>
                  <a:noFill/>
                </a:ln>
                <a:solidFill>
                  <a:prstClr val="black"/>
                </a:solidFill>
                <a:effectLst/>
                <a:uLnTx/>
                <a:uFillTx/>
                <a:latin typeface="Avenir Light" panose="020B0402020203020204" pitchFamily="34" charset="77"/>
                <a:ea typeface="Microsoft YaHei UI Light" panose="020B0502040204020203" pitchFamily="34" charset="-122"/>
                <a:cs typeface="+mn-cs"/>
              </a:rPr>
              <a:t>用户微调Model的发布</a:t>
            </a:r>
            <a:endPar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效果展示</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认证作者信息，例如：其他作品</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卡片，例如：底座模型，血统来源，微调类型</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模型性能排行榜</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社交交互特性，例如：点赞，讨论</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20000"/>
              </a:lnSpc>
              <a:spcBef>
                <a:spcPts val="500"/>
              </a:spcBef>
              <a:spcAft>
                <a:spcPts val="0"/>
              </a:spcAft>
              <a:buClrTx/>
              <a:buSzTx/>
              <a:buFont typeface="Arial" panose="020B0604020202020204" pitchFamily="34" charset="0"/>
              <a:buChar char="•"/>
              <a:tabLst>
                <a:tab pos="280988" algn="l"/>
              </a:tabLst>
              <a:defRPr/>
            </a:pPr>
            <a:r>
              <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下载</a:t>
            </a:r>
            <a:endParaRPr kumimoji="0" 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p:txBody>
      </p:sp>
      <p:sp>
        <p:nvSpPr>
          <p:cNvPr id="5" name="Content Placeholder 2">
            <a:extLst>
              <a:ext uri="{FF2B5EF4-FFF2-40B4-BE49-F238E27FC236}">
                <a16:creationId xmlns:a16="http://schemas.microsoft.com/office/drawing/2014/main" id="{50D60857-61C8-1A99-33B4-5418BD1CDAB9}"/>
              </a:ext>
            </a:extLst>
          </p:cNvPr>
          <p:cNvSpPr txBox="1">
            <a:spLocks/>
          </p:cNvSpPr>
          <p:nvPr/>
        </p:nvSpPr>
        <p:spPr>
          <a:xfrm>
            <a:off x="162337" y="4815322"/>
            <a:ext cx="4310744" cy="2441575"/>
          </a:xfrm>
          <a:prstGeom prst="rect">
            <a:avLst/>
          </a:prstGeom>
        </p:spPr>
        <p:txBody>
          <a:bodyPr vert="horz" lIns="91440" tIns="45720" rIns="91440" bIns="45720" rtlCol="0">
            <a:normAutofit/>
          </a:bodyPr>
          <a:lstStyle>
            <a:lvl1pPr marL="228600" indent="-228600">
              <a:lnSpc>
                <a:spcPct val="110000"/>
              </a:lnSpc>
              <a:spcBef>
                <a:spcPts val="1000"/>
              </a:spcBef>
              <a:buFont typeface="Arial" panose="020B0604020202020204" pitchFamily="34" charset="0"/>
              <a:buChar char="•"/>
              <a:defRPr sz="2400" b="0" i="0" baseline="0">
                <a:latin typeface="Avenir Light" panose="020B0402020203020204" pitchFamily="34" charset="77"/>
                <a:ea typeface="Microsoft YaHei UI Light" panose="020B0502040204020203" pitchFamily="34" charset="-122"/>
              </a:defRPr>
            </a:lvl1pPr>
            <a:lvl2pPr marL="520700" lvl="1" indent="-174625">
              <a:lnSpc>
                <a:spcPct val="110000"/>
              </a:lnSpc>
              <a:spcBef>
                <a:spcPts val="500"/>
              </a:spcBef>
              <a:buFont typeface="Arial" panose="020B0604020202020204" pitchFamily="34" charset="0"/>
              <a:buChar char="•"/>
              <a:tabLst>
                <a:tab pos="280988" algn="l"/>
              </a:tabLst>
              <a:defRPr sz="2000" b="0" i="0" baseline="0">
                <a:latin typeface="Avenir Light" panose="020B0402020203020204" pitchFamily="34" charset="77"/>
                <a:ea typeface="Microsoft YaHei UI Light" panose="020B0502040204020203" pitchFamily="34" charset="-122"/>
              </a:defRPr>
            </a:lvl2pPr>
            <a:lvl3pPr marL="1143000" indent="-228600">
              <a:lnSpc>
                <a:spcPct val="90000"/>
              </a:lnSpc>
              <a:spcBef>
                <a:spcPts val="500"/>
              </a:spcBef>
              <a:buFont typeface="Arial" panose="020B0604020202020204" pitchFamily="34" charset="0"/>
              <a:buChar char="•"/>
              <a:defRPr b="0" i="0" baseline="0">
                <a:latin typeface="Avenir Light" panose="020B0402020203020204" pitchFamily="34" charset="77"/>
                <a:ea typeface="Microsoft YaHei UI Light" panose="020B0502040204020203" pitchFamily="34" charset="-122"/>
              </a:defRPr>
            </a:lvl3pPr>
            <a:lvl4pPr marL="1600200" indent="-228600">
              <a:lnSpc>
                <a:spcPct val="90000"/>
              </a:lnSpc>
              <a:spcBef>
                <a:spcPts val="500"/>
              </a:spcBef>
              <a:buFont typeface="Arial" panose="020B0604020202020204" pitchFamily="34" charset="0"/>
              <a:buChar char="•"/>
              <a:defRPr sz="1600" b="0" i="0" baseline="0">
                <a:latin typeface="Avenir Light" panose="020B0402020203020204" pitchFamily="34" charset="77"/>
                <a:ea typeface="Microsoft YaHei UI Light" panose="020B0502040204020203" pitchFamily="34" charset="-122"/>
              </a:defRPr>
            </a:lvl4pPr>
            <a:lvl5pPr marL="2057400" indent="-228600">
              <a:lnSpc>
                <a:spcPct val="90000"/>
              </a:lnSpc>
              <a:spcBef>
                <a:spcPts val="500"/>
              </a:spcBef>
              <a:buFont typeface="Arial" panose="020B0604020202020204" pitchFamily="34" charset="0"/>
              <a:buChar char="•"/>
              <a:defRPr sz="1600" b="0" i="0" baseline="0">
                <a:latin typeface="Avenir Light" panose="020B0402020203020204" pitchFamily="34" charset="77"/>
                <a:ea typeface="Microsoft YaHei UI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User</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Cloud</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Inference</a:t>
            </a: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STOA</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模型效果展示</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免费</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用户体验</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用户</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微调服务</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收费</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服务</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p:txBody>
      </p:sp>
      <p:sp>
        <p:nvSpPr>
          <p:cNvPr id="6" name="Content Placeholder 2">
            <a:extLst>
              <a:ext uri="{FF2B5EF4-FFF2-40B4-BE49-F238E27FC236}">
                <a16:creationId xmlns:a16="http://schemas.microsoft.com/office/drawing/2014/main" id="{4A2BE3EA-9551-E5BB-006F-E18B175963B6}"/>
              </a:ext>
            </a:extLst>
          </p:cNvPr>
          <p:cNvSpPr txBox="1">
            <a:spLocks/>
          </p:cNvSpPr>
          <p:nvPr/>
        </p:nvSpPr>
        <p:spPr>
          <a:xfrm>
            <a:off x="4701679" y="4815322"/>
            <a:ext cx="3940588" cy="244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Avenir Light" panose="020B0402020203020204" pitchFamily="34" charset="77"/>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User</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Model</a:t>
            </a:r>
            <a:r>
              <a:rPr kumimoji="0" lang="zh-CN" altLang="en-US"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Edge Inference</a:t>
            </a: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模型搜索和下载</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模型本地</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，提供</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API</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或者</a:t>
            </a: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Chat</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界面</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Prompt</a:t>
            </a: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微调用户模型</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520700" marR="0" lvl="1" indent="-174625" algn="l" defTabSz="914400" rtl="0" eaLnBrk="1" fontAlgn="auto" latinLnBrk="0" hangingPunct="1">
              <a:lnSpc>
                <a:spcPct val="110000"/>
              </a:lnSpc>
              <a:spcBef>
                <a:spcPts val="500"/>
              </a:spcBef>
              <a:spcAft>
                <a:spcPts val="0"/>
              </a:spcAft>
              <a:buClrTx/>
              <a:buSzTx/>
              <a:buFont typeface="Arial" panose="020B0604020202020204" pitchFamily="34" charset="0"/>
              <a:buChar char="•"/>
              <a:tabLst>
                <a:tab pos="280988" algn="l"/>
              </a:tabLst>
              <a:defRPr/>
            </a:pPr>
            <a:r>
              <a:rPr kumimoji="0" lang="zh-CN" altLang="en-US"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用户模型上传社区</a:t>
            </a:r>
            <a:endParaRPr kumimoji="0" lang="en-US" altLang="zh-CN" sz="12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p:txBody>
      </p:sp>
      <p:pic>
        <p:nvPicPr>
          <p:cNvPr id="7170" name="Picture 2" descr="Bubble-free stickers – Civitai Merch">
            <a:extLst>
              <a:ext uri="{FF2B5EF4-FFF2-40B4-BE49-F238E27FC236}">
                <a16:creationId xmlns:a16="http://schemas.microsoft.com/office/drawing/2014/main" id="{CDCCAD78-9F0F-C6C8-AD1F-FB6AA07D7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529" y="3856184"/>
            <a:ext cx="879249" cy="879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7EE77E0-2C86-97ED-34D1-48CE8C32D85E}"/>
              </a:ext>
            </a:extLst>
          </p:cNvPr>
          <p:cNvPicPr>
            <a:picLocks noChangeAspect="1"/>
          </p:cNvPicPr>
          <p:nvPr/>
        </p:nvPicPr>
        <p:blipFill>
          <a:blip r:embed="rId4"/>
          <a:stretch>
            <a:fillRect/>
          </a:stretch>
        </p:blipFill>
        <p:spPr>
          <a:xfrm>
            <a:off x="6104921" y="4157870"/>
            <a:ext cx="1523093" cy="264259"/>
          </a:xfrm>
          <a:prstGeom prst="rect">
            <a:avLst/>
          </a:prstGeom>
        </p:spPr>
      </p:pic>
      <p:pic>
        <p:nvPicPr>
          <p:cNvPr id="8" name="Picture 7">
            <a:extLst>
              <a:ext uri="{FF2B5EF4-FFF2-40B4-BE49-F238E27FC236}">
                <a16:creationId xmlns:a16="http://schemas.microsoft.com/office/drawing/2014/main" id="{DF2D1637-7844-6557-6CBE-3E204EC12BD5}"/>
              </a:ext>
            </a:extLst>
          </p:cNvPr>
          <p:cNvPicPr>
            <a:picLocks noChangeAspect="1"/>
          </p:cNvPicPr>
          <p:nvPr/>
        </p:nvPicPr>
        <p:blipFill>
          <a:blip r:embed="rId5"/>
          <a:stretch>
            <a:fillRect/>
          </a:stretch>
        </p:blipFill>
        <p:spPr>
          <a:xfrm>
            <a:off x="9078187" y="4955311"/>
            <a:ext cx="959869" cy="688099"/>
          </a:xfrm>
          <a:prstGeom prst="rect">
            <a:avLst/>
          </a:prstGeom>
        </p:spPr>
      </p:pic>
      <p:pic>
        <p:nvPicPr>
          <p:cNvPr id="9" name="Picture 8">
            <a:extLst>
              <a:ext uri="{FF2B5EF4-FFF2-40B4-BE49-F238E27FC236}">
                <a16:creationId xmlns:a16="http://schemas.microsoft.com/office/drawing/2014/main" id="{26E6FB91-0A40-0BD4-7F9F-2EBE952FF3FF}"/>
              </a:ext>
            </a:extLst>
          </p:cNvPr>
          <p:cNvPicPr>
            <a:picLocks noChangeAspect="1"/>
          </p:cNvPicPr>
          <p:nvPr/>
        </p:nvPicPr>
        <p:blipFill>
          <a:blip r:embed="rId6"/>
          <a:stretch>
            <a:fillRect/>
          </a:stretch>
        </p:blipFill>
        <p:spPr>
          <a:xfrm>
            <a:off x="9078187" y="5742400"/>
            <a:ext cx="1276233" cy="297205"/>
          </a:xfrm>
          <a:prstGeom prst="rect">
            <a:avLst/>
          </a:prstGeom>
        </p:spPr>
      </p:pic>
      <p:pic>
        <p:nvPicPr>
          <p:cNvPr id="10" name="Picture 9">
            <a:extLst>
              <a:ext uri="{FF2B5EF4-FFF2-40B4-BE49-F238E27FC236}">
                <a16:creationId xmlns:a16="http://schemas.microsoft.com/office/drawing/2014/main" id="{458CD2C9-0015-2D88-CB44-D30C363D6523}"/>
              </a:ext>
            </a:extLst>
          </p:cNvPr>
          <p:cNvPicPr>
            <a:picLocks noChangeAspect="1"/>
          </p:cNvPicPr>
          <p:nvPr/>
        </p:nvPicPr>
        <p:blipFill>
          <a:blip r:embed="rId7"/>
          <a:stretch>
            <a:fillRect/>
          </a:stretch>
        </p:blipFill>
        <p:spPr>
          <a:xfrm>
            <a:off x="9110956" y="6113537"/>
            <a:ext cx="1152500" cy="322263"/>
          </a:xfrm>
          <a:prstGeom prst="rect">
            <a:avLst/>
          </a:prstGeom>
        </p:spPr>
      </p:pic>
      <p:pic>
        <p:nvPicPr>
          <p:cNvPr id="11" name="Picture 10">
            <a:extLst>
              <a:ext uri="{FF2B5EF4-FFF2-40B4-BE49-F238E27FC236}">
                <a16:creationId xmlns:a16="http://schemas.microsoft.com/office/drawing/2014/main" id="{7436C8A7-7552-7827-A5B7-BF4976D393D7}"/>
              </a:ext>
            </a:extLst>
          </p:cNvPr>
          <p:cNvPicPr>
            <a:picLocks noChangeAspect="1"/>
          </p:cNvPicPr>
          <p:nvPr/>
        </p:nvPicPr>
        <p:blipFill>
          <a:blip r:embed="rId8"/>
          <a:stretch>
            <a:fillRect/>
          </a:stretch>
        </p:blipFill>
        <p:spPr>
          <a:xfrm>
            <a:off x="10079219" y="5299360"/>
            <a:ext cx="1172936" cy="243440"/>
          </a:xfrm>
          <a:prstGeom prst="rect">
            <a:avLst/>
          </a:prstGeom>
        </p:spPr>
      </p:pic>
      <p:pic>
        <p:nvPicPr>
          <p:cNvPr id="12" name="Picture 11">
            <a:extLst>
              <a:ext uri="{FF2B5EF4-FFF2-40B4-BE49-F238E27FC236}">
                <a16:creationId xmlns:a16="http://schemas.microsoft.com/office/drawing/2014/main" id="{94C9AB02-7EE6-EB0D-7155-798F53E3E8F0}"/>
              </a:ext>
            </a:extLst>
          </p:cNvPr>
          <p:cNvPicPr>
            <a:picLocks noChangeAspect="1"/>
          </p:cNvPicPr>
          <p:nvPr/>
        </p:nvPicPr>
        <p:blipFill>
          <a:blip r:embed="rId9"/>
          <a:stretch>
            <a:fillRect/>
          </a:stretch>
        </p:blipFill>
        <p:spPr>
          <a:xfrm>
            <a:off x="10463395" y="5933859"/>
            <a:ext cx="572408" cy="160842"/>
          </a:xfrm>
          <a:prstGeom prst="rect">
            <a:avLst/>
          </a:prstGeom>
        </p:spPr>
      </p:pic>
      <p:pic>
        <p:nvPicPr>
          <p:cNvPr id="7176" name="Picture 8" descr="Replicate">
            <a:extLst>
              <a:ext uri="{FF2B5EF4-FFF2-40B4-BE49-F238E27FC236}">
                <a16:creationId xmlns:a16="http://schemas.microsoft.com/office/drawing/2014/main" id="{09638C47-9B43-9DE6-091D-C20B7F6452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1402" y="4915344"/>
            <a:ext cx="680022" cy="1611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4DEC8DD-A843-7F84-3850-37789EE17ECA}"/>
              </a:ext>
            </a:extLst>
          </p:cNvPr>
          <p:cNvPicPr>
            <a:picLocks noChangeAspect="1"/>
          </p:cNvPicPr>
          <p:nvPr/>
        </p:nvPicPr>
        <p:blipFill>
          <a:blip r:embed="rId11"/>
          <a:stretch>
            <a:fillRect/>
          </a:stretch>
        </p:blipFill>
        <p:spPr>
          <a:xfrm>
            <a:off x="2836394" y="5150106"/>
            <a:ext cx="863600" cy="203200"/>
          </a:xfrm>
          <a:prstGeom prst="rect">
            <a:avLst/>
          </a:prstGeom>
        </p:spPr>
      </p:pic>
      <p:pic>
        <p:nvPicPr>
          <p:cNvPr id="7178" name="Picture 10" descr="HippoML Company Profile: Valuation, Funding &amp; Investors ...">
            <a:extLst>
              <a:ext uri="{FF2B5EF4-FFF2-40B4-BE49-F238E27FC236}">
                <a16:creationId xmlns:a16="http://schemas.microsoft.com/office/drawing/2014/main" id="{BC16850D-96F6-DFAD-2791-DB0C147207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81189" y="5832748"/>
            <a:ext cx="883840" cy="88384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Mistral AI | Open-weight models">
            <a:extLst>
              <a:ext uri="{FF2B5EF4-FFF2-40B4-BE49-F238E27FC236}">
                <a16:creationId xmlns:a16="http://schemas.microsoft.com/office/drawing/2014/main" id="{1FD48B01-BC47-A664-260E-75D19D415B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50608" y="5428014"/>
            <a:ext cx="634379" cy="203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7334A68-4A02-F268-BAA2-0EB05F77D8A0}"/>
              </a:ext>
            </a:extLst>
          </p:cNvPr>
          <p:cNvPicPr>
            <a:picLocks noChangeAspect="1"/>
          </p:cNvPicPr>
          <p:nvPr/>
        </p:nvPicPr>
        <p:blipFill>
          <a:blip r:embed="rId14"/>
          <a:stretch>
            <a:fillRect/>
          </a:stretch>
        </p:blipFill>
        <p:spPr>
          <a:xfrm>
            <a:off x="2774389" y="5667776"/>
            <a:ext cx="968454" cy="254856"/>
          </a:xfrm>
          <a:prstGeom prst="rect">
            <a:avLst/>
          </a:prstGeom>
        </p:spPr>
      </p:pic>
      <p:pic>
        <p:nvPicPr>
          <p:cNvPr id="16" name="Picture 15">
            <a:extLst>
              <a:ext uri="{FF2B5EF4-FFF2-40B4-BE49-F238E27FC236}">
                <a16:creationId xmlns:a16="http://schemas.microsoft.com/office/drawing/2014/main" id="{DE003862-B843-546B-781A-BA94CC132BE2}"/>
              </a:ext>
            </a:extLst>
          </p:cNvPr>
          <p:cNvPicPr>
            <a:picLocks noChangeAspect="1"/>
          </p:cNvPicPr>
          <p:nvPr/>
        </p:nvPicPr>
        <p:blipFill>
          <a:blip r:embed="rId15"/>
          <a:stretch>
            <a:fillRect/>
          </a:stretch>
        </p:blipFill>
        <p:spPr>
          <a:xfrm>
            <a:off x="9078187" y="2254740"/>
            <a:ext cx="2454934" cy="2505990"/>
          </a:xfrm>
          <a:prstGeom prst="rect">
            <a:avLst/>
          </a:prstGeom>
        </p:spPr>
      </p:pic>
      <p:sp>
        <p:nvSpPr>
          <p:cNvPr id="18" name="TextBox 17">
            <a:extLst>
              <a:ext uri="{FF2B5EF4-FFF2-40B4-BE49-F238E27FC236}">
                <a16:creationId xmlns:a16="http://schemas.microsoft.com/office/drawing/2014/main" id="{3C087569-F121-1BCE-0461-6662A418B29C}"/>
              </a:ext>
            </a:extLst>
          </p:cNvPr>
          <p:cNvSpPr txBox="1"/>
          <p:nvPr/>
        </p:nvSpPr>
        <p:spPr>
          <a:xfrm>
            <a:off x="9023245" y="1434339"/>
            <a:ext cx="2454934" cy="73751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Portal</a:t>
            </a:r>
            <a:r>
              <a:rPr kumimoji="0" lang="zh-CN" altLang="en-US"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类似互联网初期的</a:t>
            </a:r>
            <a:r>
              <a:rPr kumimoji="0" lang="en-US" altLang="zh-CN"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Yahoo</a:t>
            </a:r>
            <a:r>
              <a:rPr kumimoji="0" lang="zh-CN" altLang="en-US"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，提供模型的目录服务，但是并不提供</a:t>
            </a:r>
            <a:r>
              <a:rPr kumimoji="0" lang="en-US" altLang="zh-CN"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服务</a:t>
            </a:r>
            <a:endParaRPr kumimoji="0" lang="en-US" altLang="zh-CN" sz="12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endParaRPr>
          </a:p>
        </p:txBody>
      </p:sp>
      <p:pic>
        <p:nvPicPr>
          <p:cNvPr id="7184" name="Picture 16">
            <a:extLst>
              <a:ext uri="{FF2B5EF4-FFF2-40B4-BE49-F238E27FC236}">
                <a16:creationId xmlns:a16="http://schemas.microsoft.com/office/drawing/2014/main" id="{A42B2012-1324-7F4B-4127-BB40C997A7B6}"/>
              </a:ext>
            </a:extLst>
          </p:cNvPr>
          <p:cNvPicPr>
            <a:picLocks noChangeAspect="1" noChangeArrowheads="1"/>
          </p:cNvPicPr>
          <p:nvPr/>
        </p:nvPicPr>
        <p:blipFill>
          <a:blip r:embed="rId1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809339" y="5877679"/>
            <a:ext cx="879250" cy="3482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468C728-0AD6-F225-6140-737F32E98E8D}"/>
              </a:ext>
            </a:extLst>
          </p:cNvPr>
          <p:cNvPicPr>
            <a:picLocks noChangeAspect="1"/>
          </p:cNvPicPr>
          <p:nvPr/>
        </p:nvPicPr>
        <p:blipFill>
          <a:blip r:embed="rId17"/>
          <a:stretch>
            <a:fillRect/>
          </a:stretch>
        </p:blipFill>
        <p:spPr>
          <a:xfrm>
            <a:off x="2844289" y="6225897"/>
            <a:ext cx="787135" cy="209903"/>
          </a:xfrm>
          <a:prstGeom prst="rect">
            <a:avLst/>
          </a:prstGeom>
        </p:spPr>
      </p:pic>
      <p:pic>
        <p:nvPicPr>
          <p:cNvPr id="14" name="Picture 23" descr="Hugging Face full logo transparent PNG - StickPNG">
            <a:extLst>
              <a:ext uri="{FF2B5EF4-FFF2-40B4-BE49-F238E27FC236}">
                <a16:creationId xmlns:a16="http://schemas.microsoft.com/office/drawing/2014/main" id="{A5E43E79-24B6-21BB-4A0D-E31A596821E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50608" y="3644601"/>
            <a:ext cx="954797" cy="6423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F5F158A-4C9A-7A29-3015-DAE6CD82ACCB}"/>
              </a:ext>
            </a:extLst>
          </p:cNvPr>
          <p:cNvPicPr>
            <a:picLocks noChangeAspect="1"/>
          </p:cNvPicPr>
          <p:nvPr/>
        </p:nvPicPr>
        <p:blipFill>
          <a:blip r:embed="rId19"/>
          <a:stretch>
            <a:fillRect/>
          </a:stretch>
        </p:blipFill>
        <p:spPr>
          <a:xfrm>
            <a:off x="10381189" y="5577258"/>
            <a:ext cx="1186999" cy="313744"/>
          </a:xfrm>
          <a:prstGeom prst="rect">
            <a:avLst/>
          </a:prstGeom>
        </p:spPr>
      </p:pic>
    </p:spTree>
    <p:extLst>
      <p:ext uri="{BB962C8B-B14F-4D97-AF65-F5344CB8AC3E}">
        <p14:creationId xmlns:p14="http://schemas.microsoft.com/office/powerpoint/2010/main" val="268598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428E-6C56-5130-8F68-B5B80FA58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3888D-20AF-E8EE-4E1F-155B5E7294AE}"/>
              </a:ext>
            </a:extLst>
          </p:cNvPr>
          <p:cNvSpPr>
            <a:spLocks noGrp="1"/>
          </p:cNvSpPr>
          <p:nvPr>
            <p:ph type="title"/>
          </p:nvPr>
        </p:nvSpPr>
        <p:spPr/>
        <p:txBody>
          <a:bodyPr>
            <a:normAutofit/>
          </a:bodyPr>
          <a:lstStyle/>
          <a:p>
            <a:r>
              <a:rPr lang="en-US" sz="2800" dirty="0" err="1"/>
              <a:t>GAI开源的碎片化应用生态需要通过开源基金会来整合标准</a:t>
            </a:r>
            <a:endParaRPr lang="en-US" sz="2800" dirty="0"/>
          </a:p>
        </p:txBody>
      </p:sp>
      <p:grpSp>
        <p:nvGrpSpPr>
          <p:cNvPr id="63" name="Group 62">
            <a:extLst>
              <a:ext uri="{FF2B5EF4-FFF2-40B4-BE49-F238E27FC236}">
                <a16:creationId xmlns:a16="http://schemas.microsoft.com/office/drawing/2014/main" id="{FBBC34C4-84B9-A635-18C0-6FC6B07EB198}"/>
              </a:ext>
            </a:extLst>
          </p:cNvPr>
          <p:cNvGrpSpPr/>
          <p:nvPr/>
        </p:nvGrpSpPr>
        <p:grpSpPr>
          <a:xfrm>
            <a:off x="3788601" y="2356152"/>
            <a:ext cx="8003566" cy="3949289"/>
            <a:chOff x="1885735" y="2114254"/>
            <a:chExt cx="8003566" cy="3949289"/>
          </a:xfrm>
        </p:grpSpPr>
        <p:grpSp>
          <p:nvGrpSpPr>
            <p:cNvPr id="48" name="Group 47">
              <a:extLst>
                <a:ext uri="{FF2B5EF4-FFF2-40B4-BE49-F238E27FC236}">
                  <a16:creationId xmlns:a16="http://schemas.microsoft.com/office/drawing/2014/main" id="{2FD4B360-2425-6442-399E-1681C993A9AE}"/>
                </a:ext>
              </a:extLst>
            </p:cNvPr>
            <p:cNvGrpSpPr/>
            <p:nvPr/>
          </p:nvGrpSpPr>
          <p:grpSpPr>
            <a:xfrm>
              <a:off x="5302749" y="3256593"/>
              <a:ext cx="1109609" cy="1636155"/>
              <a:chOff x="4301447" y="2974368"/>
              <a:chExt cx="1109609" cy="1636155"/>
            </a:xfrm>
          </p:grpSpPr>
          <p:sp>
            <p:nvSpPr>
              <p:cNvPr id="12" name="Rounded Rectangle 11">
                <a:extLst>
                  <a:ext uri="{FF2B5EF4-FFF2-40B4-BE49-F238E27FC236}">
                    <a16:creationId xmlns:a16="http://schemas.microsoft.com/office/drawing/2014/main" id="{19731D9B-5CF2-282C-6670-D15FA3F829D2}"/>
                  </a:ext>
                </a:extLst>
              </p:cNvPr>
              <p:cNvSpPr/>
              <p:nvPr/>
            </p:nvSpPr>
            <p:spPr>
              <a:xfrm>
                <a:off x="4301447" y="2974368"/>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GGUF</a:t>
                </a:r>
                <a:endParaRPr lang="en-US" sz="1200" dirty="0">
                  <a:latin typeface="Tenorite" pitchFamily="2" charset="0"/>
                </a:endParaRPr>
              </a:p>
            </p:txBody>
          </p:sp>
          <p:sp>
            <p:nvSpPr>
              <p:cNvPr id="14" name="Rounded Rectangle 13">
                <a:extLst>
                  <a:ext uri="{FF2B5EF4-FFF2-40B4-BE49-F238E27FC236}">
                    <a16:creationId xmlns:a16="http://schemas.microsoft.com/office/drawing/2014/main" id="{5936EB6B-1F68-1FAD-DD6E-3754A681E46E}"/>
                  </a:ext>
                </a:extLst>
              </p:cNvPr>
              <p:cNvSpPr/>
              <p:nvPr/>
            </p:nvSpPr>
            <p:spPr>
              <a:xfrm>
                <a:off x="4301447" y="3563847"/>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Safetensor</a:t>
                </a:r>
                <a:endParaRPr lang="en-US" sz="1200" dirty="0">
                  <a:latin typeface="Tenorite" pitchFamily="2" charset="0"/>
                </a:endParaRPr>
              </a:p>
            </p:txBody>
          </p:sp>
          <p:sp>
            <p:nvSpPr>
              <p:cNvPr id="15" name="Rounded Rectangle 14">
                <a:extLst>
                  <a:ext uri="{FF2B5EF4-FFF2-40B4-BE49-F238E27FC236}">
                    <a16:creationId xmlns:a16="http://schemas.microsoft.com/office/drawing/2014/main" id="{31A5487C-3D7A-0E84-517D-F23105CACB6A}"/>
                  </a:ext>
                </a:extLst>
              </p:cNvPr>
              <p:cNvSpPr/>
              <p:nvPr/>
            </p:nvSpPr>
            <p:spPr>
              <a:xfrm>
                <a:off x="4301447" y="4155892"/>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checkpoint</a:t>
                </a:r>
                <a:endParaRPr lang="en-US" sz="1200" dirty="0">
                  <a:latin typeface="Tenorite" pitchFamily="2" charset="0"/>
                </a:endParaRPr>
              </a:p>
            </p:txBody>
          </p:sp>
        </p:grpSp>
        <p:grpSp>
          <p:nvGrpSpPr>
            <p:cNvPr id="49" name="Group 48">
              <a:extLst>
                <a:ext uri="{FF2B5EF4-FFF2-40B4-BE49-F238E27FC236}">
                  <a16:creationId xmlns:a16="http://schemas.microsoft.com/office/drawing/2014/main" id="{C63F7AD5-50D3-EBE6-FB54-27B9E94F276F}"/>
                </a:ext>
              </a:extLst>
            </p:cNvPr>
            <p:cNvGrpSpPr/>
            <p:nvPr/>
          </p:nvGrpSpPr>
          <p:grpSpPr>
            <a:xfrm>
              <a:off x="3624207" y="2695855"/>
              <a:ext cx="1109609" cy="2817677"/>
              <a:chOff x="2678985" y="2974369"/>
              <a:chExt cx="1109609" cy="2817677"/>
            </a:xfrm>
          </p:grpSpPr>
          <p:sp>
            <p:nvSpPr>
              <p:cNvPr id="3" name="Rounded Rectangle 2">
                <a:extLst>
                  <a:ext uri="{FF2B5EF4-FFF2-40B4-BE49-F238E27FC236}">
                    <a16:creationId xmlns:a16="http://schemas.microsoft.com/office/drawing/2014/main" id="{677F8114-8CA3-6D3C-90FE-E4130CB87664}"/>
                  </a:ext>
                </a:extLst>
              </p:cNvPr>
              <p:cNvSpPr/>
              <p:nvPr/>
            </p:nvSpPr>
            <p:spPr>
              <a:xfrm>
                <a:off x="2678985" y="2974369"/>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GTPQ</a:t>
                </a:r>
                <a:endParaRPr lang="en-US" sz="1200" dirty="0">
                  <a:latin typeface="Tenorite" pitchFamily="2" charset="0"/>
                </a:endParaRPr>
              </a:p>
            </p:txBody>
          </p:sp>
          <p:sp>
            <p:nvSpPr>
              <p:cNvPr id="18" name="Rounded Rectangle 17">
                <a:extLst>
                  <a:ext uri="{FF2B5EF4-FFF2-40B4-BE49-F238E27FC236}">
                    <a16:creationId xmlns:a16="http://schemas.microsoft.com/office/drawing/2014/main" id="{F56B6FAD-C610-EE93-04CB-C6B0BA92B224}"/>
                  </a:ext>
                </a:extLst>
              </p:cNvPr>
              <p:cNvSpPr/>
              <p:nvPr/>
            </p:nvSpPr>
            <p:spPr>
              <a:xfrm>
                <a:off x="2678985" y="3563847"/>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AutoGTPQ</a:t>
                </a:r>
                <a:endParaRPr lang="en-US" sz="1200" dirty="0">
                  <a:latin typeface="Tenorite" pitchFamily="2" charset="0"/>
                </a:endParaRPr>
              </a:p>
            </p:txBody>
          </p:sp>
          <p:sp>
            <p:nvSpPr>
              <p:cNvPr id="21" name="Rounded Rectangle 20">
                <a:extLst>
                  <a:ext uri="{FF2B5EF4-FFF2-40B4-BE49-F238E27FC236}">
                    <a16:creationId xmlns:a16="http://schemas.microsoft.com/office/drawing/2014/main" id="{7EF577D0-50DB-509D-AF72-C43A1D65CFD4}"/>
                  </a:ext>
                </a:extLst>
              </p:cNvPr>
              <p:cNvSpPr/>
              <p:nvPr/>
            </p:nvSpPr>
            <p:spPr>
              <a:xfrm>
                <a:off x="2678985" y="4155892"/>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AWQ</a:t>
                </a:r>
                <a:endParaRPr lang="en-US" sz="1200" dirty="0">
                  <a:latin typeface="Tenorite" pitchFamily="2" charset="0"/>
                </a:endParaRPr>
              </a:p>
            </p:txBody>
          </p:sp>
          <p:sp>
            <p:nvSpPr>
              <p:cNvPr id="22" name="Rounded Rectangle 21">
                <a:extLst>
                  <a:ext uri="{FF2B5EF4-FFF2-40B4-BE49-F238E27FC236}">
                    <a16:creationId xmlns:a16="http://schemas.microsoft.com/office/drawing/2014/main" id="{79AFCF4F-A900-C992-A3DD-A5A513D3C516}"/>
                  </a:ext>
                </a:extLst>
              </p:cNvPr>
              <p:cNvSpPr/>
              <p:nvPr/>
            </p:nvSpPr>
            <p:spPr>
              <a:xfrm>
                <a:off x="2678985" y="4747937"/>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AgileQuant</a:t>
                </a:r>
                <a:endParaRPr lang="en-US" sz="1200" dirty="0">
                  <a:latin typeface="Tenorite" pitchFamily="2" charset="0"/>
                </a:endParaRPr>
              </a:p>
            </p:txBody>
          </p:sp>
          <p:sp>
            <p:nvSpPr>
              <p:cNvPr id="23" name="Rounded Rectangle 22">
                <a:extLst>
                  <a:ext uri="{FF2B5EF4-FFF2-40B4-BE49-F238E27FC236}">
                    <a16:creationId xmlns:a16="http://schemas.microsoft.com/office/drawing/2014/main" id="{34F13149-3E41-D1B9-EA06-C763135D7154}"/>
                  </a:ext>
                </a:extLst>
              </p:cNvPr>
              <p:cNvSpPr/>
              <p:nvPr/>
            </p:nvSpPr>
            <p:spPr>
              <a:xfrm>
                <a:off x="2678985" y="5337415"/>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QLoRa</a:t>
                </a:r>
                <a:endParaRPr lang="en-US" sz="1200" dirty="0">
                  <a:latin typeface="Tenorite" pitchFamily="2" charset="0"/>
                </a:endParaRPr>
              </a:p>
            </p:txBody>
          </p:sp>
        </p:grpSp>
        <p:grpSp>
          <p:nvGrpSpPr>
            <p:cNvPr id="46" name="Group 45">
              <a:extLst>
                <a:ext uri="{FF2B5EF4-FFF2-40B4-BE49-F238E27FC236}">
                  <a16:creationId xmlns:a16="http://schemas.microsoft.com/office/drawing/2014/main" id="{2FCAD414-AFD7-8972-85E8-B465ACEF765E}"/>
                </a:ext>
              </a:extLst>
            </p:cNvPr>
            <p:cNvGrpSpPr/>
            <p:nvPr/>
          </p:nvGrpSpPr>
          <p:grpSpPr>
            <a:xfrm>
              <a:off x="7041220" y="2145843"/>
              <a:ext cx="1109611" cy="3917700"/>
              <a:chOff x="6095998" y="2390036"/>
              <a:chExt cx="1109611" cy="3917700"/>
            </a:xfrm>
          </p:grpSpPr>
          <p:sp>
            <p:nvSpPr>
              <p:cNvPr id="13" name="Rounded Rectangle 12">
                <a:extLst>
                  <a:ext uri="{FF2B5EF4-FFF2-40B4-BE49-F238E27FC236}">
                    <a16:creationId xmlns:a16="http://schemas.microsoft.com/office/drawing/2014/main" id="{F43156FE-4559-6D5C-8C02-E0FC9BA9E6D0}"/>
                  </a:ext>
                </a:extLst>
              </p:cNvPr>
              <p:cNvSpPr/>
              <p:nvPr/>
            </p:nvSpPr>
            <p:spPr>
              <a:xfrm>
                <a:off x="6096000" y="2974368"/>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Docker/K8s</a:t>
                </a:r>
                <a:endParaRPr lang="en-US" sz="1200" dirty="0">
                  <a:latin typeface="Tenorite" pitchFamily="2" charset="0"/>
                </a:endParaRPr>
              </a:p>
            </p:txBody>
          </p:sp>
          <p:sp>
            <p:nvSpPr>
              <p:cNvPr id="24" name="Rounded Rectangle 23">
                <a:extLst>
                  <a:ext uri="{FF2B5EF4-FFF2-40B4-BE49-F238E27FC236}">
                    <a16:creationId xmlns:a16="http://schemas.microsoft.com/office/drawing/2014/main" id="{83C5029A-260E-AD7B-3F8C-AA2EECCEF385}"/>
                  </a:ext>
                </a:extLst>
              </p:cNvPr>
              <p:cNvSpPr/>
              <p:nvPr/>
            </p:nvSpPr>
            <p:spPr>
              <a:xfrm>
                <a:off x="6095999" y="3544581"/>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ollama</a:t>
                </a:r>
                <a:endParaRPr lang="en-US" sz="1200" dirty="0">
                  <a:latin typeface="Tenorite" pitchFamily="2" charset="0"/>
                </a:endParaRPr>
              </a:p>
            </p:txBody>
          </p:sp>
          <p:sp>
            <p:nvSpPr>
              <p:cNvPr id="25" name="Rounded Rectangle 24">
                <a:extLst>
                  <a:ext uri="{FF2B5EF4-FFF2-40B4-BE49-F238E27FC236}">
                    <a16:creationId xmlns:a16="http://schemas.microsoft.com/office/drawing/2014/main" id="{8276B6EE-EA9B-9320-ED95-B018366B85B6}"/>
                  </a:ext>
                </a:extLst>
              </p:cNvPr>
              <p:cNvSpPr/>
              <p:nvPr/>
            </p:nvSpPr>
            <p:spPr>
              <a:xfrm>
                <a:off x="6095999" y="4114794"/>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GTP4all</a:t>
                </a:r>
                <a:endParaRPr lang="en-US" sz="1200" dirty="0">
                  <a:latin typeface="Tenorite" pitchFamily="2" charset="0"/>
                </a:endParaRPr>
              </a:p>
            </p:txBody>
          </p:sp>
          <p:sp>
            <p:nvSpPr>
              <p:cNvPr id="26" name="Rounded Rectangle 25">
                <a:extLst>
                  <a:ext uri="{FF2B5EF4-FFF2-40B4-BE49-F238E27FC236}">
                    <a16:creationId xmlns:a16="http://schemas.microsoft.com/office/drawing/2014/main" id="{73AD1A33-A5F5-F06B-4376-A6D41B77A96F}"/>
                  </a:ext>
                </a:extLst>
              </p:cNvPr>
              <p:cNvSpPr/>
              <p:nvPr/>
            </p:nvSpPr>
            <p:spPr>
              <a:xfrm>
                <a:off x="6095999" y="4685007"/>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LM</a:t>
                </a:r>
                <a:r>
                  <a:rPr lang="zh-CN" altLang="en-US" sz="1200" dirty="0">
                    <a:latin typeface="Tenorite" pitchFamily="2" charset="0"/>
                  </a:rPr>
                  <a:t> </a:t>
                </a:r>
                <a:r>
                  <a:rPr lang="en-US" altLang="zh-CN" sz="1200" dirty="0">
                    <a:latin typeface="Tenorite" pitchFamily="2" charset="0"/>
                  </a:rPr>
                  <a:t>Studio</a:t>
                </a:r>
                <a:endParaRPr lang="en-US" sz="1200" dirty="0">
                  <a:latin typeface="Tenorite" pitchFamily="2" charset="0"/>
                </a:endParaRPr>
              </a:p>
            </p:txBody>
          </p:sp>
          <p:sp>
            <p:nvSpPr>
              <p:cNvPr id="36" name="Rounded Rectangle 35">
                <a:extLst>
                  <a:ext uri="{FF2B5EF4-FFF2-40B4-BE49-F238E27FC236}">
                    <a16:creationId xmlns:a16="http://schemas.microsoft.com/office/drawing/2014/main" id="{F603F460-A5DD-15F4-8E3B-4F96D35AD324}"/>
                  </a:ext>
                </a:extLst>
              </p:cNvPr>
              <p:cNvSpPr/>
              <p:nvPr/>
            </p:nvSpPr>
            <p:spPr>
              <a:xfrm>
                <a:off x="6095999" y="5269339"/>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LMDeploy</a:t>
                </a:r>
                <a:endParaRPr lang="en-US" sz="1200" dirty="0">
                  <a:latin typeface="Tenorite" pitchFamily="2" charset="0"/>
                </a:endParaRPr>
              </a:p>
            </p:txBody>
          </p:sp>
          <p:sp>
            <p:nvSpPr>
              <p:cNvPr id="37" name="Rounded Rectangle 36">
                <a:extLst>
                  <a:ext uri="{FF2B5EF4-FFF2-40B4-BE49-F238E27FC236}">
                    <a16:creationId xmlns:a16="http://schemas.microsoft.com/office/drawing/2014/main" id="{EE29D0D7-BB59-9110-962B-B905B1781C84}"/>
                  </a:ext>
                </a:extLst>
              </p:cNvPr>
              <p:cNvSpPr/>
              <p:nvPr/>
            </p:nvSpPr>
            <p:spPr>
              <a:xfrm>
                <a:off x="6095999" y="5853105"/>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HippoEngine</a:t>
                </a:r>
                <a:endParaRPr lang="en-US" sz="1200" dirty="0">
                  <a:latin typeface="Tenorite" pitchFamily="2" charset="0"/>
                </a:endParaRPr>
              </a:p>
            </p:txBody>
          </p:sp>
          <p:sp>
            <p:nvSpPr>
              <p:cNvPr id="38" name="Rounded Rectangle 37">
                <a:extLst>
                  <a:ext uri="{FF2B5EF4-FFF2-40B4-BE49-F238E27FC236}">
                    <a16:creationId xmlns:a16="http://schemas.microsoft.com/office/drawing/2014/main" id="{A8CB66BD-1518-D392-F6D5-696FB92B14AF}"/>
                  </a:ext>
                </a:extLst>
              </p:cNvPr>
              <p:cNvSpPr/>
              <p:nvPr/>
            </p:nvSpPr>
            <p:spPr>
              <a:xfrm>
                <a:off x="6095998" y="2390036"/>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SkyPilot</a:t>
                </a:r>
                <a:endParaRPr lang="en-US" sz="1200" dirty="0">
                  <a:latin typeface="Tenorite" pitchFamily="2" charset="0"/>
                </a:endParaRPr>
              </a:p>
            </p:txBody>
          </p:sp>
        </p:grpSp>
        <p:grpSp>
          <p:nvGrpSpPr>
            <p:cNvPr id="51" name="Group 50">
              <a:extLst>
                <a:ext uri="{FF2B5EF4-FFF2-40B4-BE49-F238E27FC236}">
                  <a16:creationId xmlns:a16="http://schemas.microsoft.com/office/drawing/2014/main" id="{9586CD2D-8164-A617-02D4-D8A1F6B8C2E9}"/>
                </a:ext>
              </a:extLst>
            </p:cNvPr>
            <p:cNvGrpSpPr/>
            <p:nvPr/>
          </p:nvGrpSpPr>
          <p:grpSpPr>
            <a:xfrm>
              <a:off x="1885735" y="2979038"/>
              <a:ext cx="1109609" cy="2251309"/>
              <a:chOff x="996593" y="3429000"/>
              <a:chExt cx="1109609" cy="2251309"/>
            </a:xfrm>
          </p:grpSpPr>
          <p:sp>
            <p:nvSpPr>
              <p:cNvPr id="4" name="Rounded Rectangle 3">
                <a:extLst>
                  <a:ext uri="{FF2B5EF4-FFF2-40B4-BE49-F238E27FC236}">
                    <a16:creationId xmlns:a16="http://schemas.microsoft.com/office/drawing/2014/main" id="{C1F016DC-9D66-A914-1177-F1A9606D95EF}"/>
                  </a:ext>
                </a:extLst>
              </p:cNvPr>
              <p:cNvSpPr/>
              <p:nvPr/>
            </p:nvSpPr>
            <p:spPr>
              <a:xfrm>
                <a:off x="996593" y="3429000"/>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LLama2</a:t>
                </a:r>
                <a:endParaRPr lang="en-US" sz="1200" dirty="0">
                  <a:latin typeface="Tenorite" pitchFamily="2" charset="0"/>
                </a:endParaRPr>
              </a:p>
            </p:txBody>
          </p:sp>
          <p:sp>
            <p:nvSpPr>
              <p:cNvPr id="16" name="Rounded Rectangle 15">
                <a:extLst>
                  <a:ext uri="{FF2B5EF4-FFF2-40B4-BE49-F238E27FC236}">
                    <a16:creationId xmlns:a16="http://schemas.microsoft.com/office/drawing/2014/main" id="{5802CED5-D1DF-6837-A7DC-82F42367959C}"/>
                  </a:ext>
                </a:extLst>
              </p:cNvPr>
              <p:cNvSpPr/>
              <p:nvPr/>
            </p:nvSpPr>
            <p:spPr>
              <a:xfrm>
                <a:off x="996593" y="3999212"/>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Mistral</a:t>
                </a:r>
                <a:endParaRPr lang="en-US" sz="1200" dirty="0">
                  <a:latin typeface="Tenorite" pitchFamily="2" charset="0"/>
                </a:endParaRPr>
              </a:p>
            </p:txBody>
          </p:sp>
          <p:sp>
            <p:nvSpPr>
              <p:cNvPr id="17" name="Rounded Rectangle 16">
                <a:extLst>
                  <a:ext uri="{FF2B5EF4-FFF2-40B4-BE49-F238E27FC236}">
                    <a16:creationId xmlns:a16="http://schemas.microsoft.com/office/drawing/2014/main" id="{EBF95E65-64AA-685F-E45C-D492868B41B9}"/>
                  </a:ext>
                </a:extLst>
              </p:cNvPr>
              <p:cNvSpPr/>
              <p:nvPr/>
            </p:nvSpPr>
            <p:spPr>
              <a:xfrm>
                <a:off x="996593" y="4610523"/>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Stable</a:t>
                </a:r>
                <a:r>
                  <a:rPr lang="zh-CN" altLang="en-US" sz="1200" dirty="0">
                    <a:latin typeface="Tenorite" pitchFamily="2" charset="0"/>
                  </a:rPr>
                  <a:t> </a:t>
                </a:r>
                <a:r>
                  <a:rPr lang="en-US" altLang="zh-CN" sz="1200" dirty="0">
                    <a:latin typeface="Tenorite" pitchFamily="2" charset="0"/>
                  </a:rPr>
                  <a:t>Diffusion</a:t>
                </a:r>
                <a:endParaRPr lang="en-US" sz="1200" dirty="0">
                  <a:latin typeface="Tenorite" pitchFamily="2" charset="0"/>
                </a:endParaRPr>
              </a:p>
            </p:txBody>
          </p:sp>
          <p:sp>
            <p:nvSpPr>
              <p:cNvPr id="50" name="Rounded Rectangle 49">
                <a:extLst>
                  <a:ext uri="{FF2B5EF4-FFF2-40B4-BE49-F238E27FC236}">
                    <a16:creationId xmlns:a16="http://schemas.microsoft.com/office/drawing/2014/main" id="{39B2A7AC-05B0-4BA7-A640-1B01BBE3FC04}"/>
                  </a:ext>
                </a:extLst>
              </p:cNvPr>
              <p:cNvSpPr/>
              <p:nvPr/>
            </p:nvSpPr>
            <p:spPr>
              <a:xfrm>
                <a:off x="996593" y="5225678"/>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Whisper</a:t>
                </a:r>
                <a:endParaRPr lang="en-US" sz="1200" dirty="0">
                  <a:latin typeface="Tenorite" pitchFamily="2" charset="0"/>
                </a:endParaRPr>
              </a:p>
            </p:txBody>
          </p:sp>
        </p:grpSp>
        <p:grpSp>
          <p:nvGrpSpPr>
            <p:cNvPr id="53" name="Group 52">
              <a:extLst>
                <a:ext uri="{FF2B5EF4-FFF2-40B4-BE49-F238E27FC236}">
                  <a16:creationId xmlns:a16="http://schemas.microsoft.com/office/drawing/2014/main" id="{DAE8B4EF-DD11-4786-F543-D3880701470E}"/>
                </a:ext>
              </a:extLst>
            </p:cNvPr>
            <p:cNvGrpSpPr/>
            <p:nvPr/>
          </p:nvGrpSpPr>
          <p:grpSpPr>
            <a:xfrm>
              <a:off x="8779692" y="2114254"/>
              <a:ext cx="1109609" cy="3918266"/>
              <a:chOff x="7718461" y="2681919"/>
              <a:chExt cx="1109609" cy="3918266"/>
            </a:xfrm>
          </p:grpSpPr>
          <p:sp>
            <p:nvSpPr>
              <p:cNvPr id="39" name="Rounded Rectangle 38">
                <a:extLst>
                  <a:ext uri="{FF2B5EF4-FFF2-40B4-BE49-F238E27FC236}">
                    <a16:creationId xmlns:a16="http://schemas.microsoft.com/office/drawing/2014/main" id="{C921804D-9CBE-4790-F97D-81E804BE4FD5}"/>
                  </a:ext>
                </a:extLst>
              </p:cNvPr>
              <p:cNvSpPr/>
              <p:nvPr/>
            </p:nvSpPr>
            <p:spPr>
              <a:xfrm>
                <a:off x="7718461" y="3259191"/>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Llama.cpp</a:t>
                </a:r>
                <a:endParaRPr lang="en-US" sz="1200" dirty="0">
                  <a:latin typeface="Tenorite" pitchFamily="2" charset="0"/>
                </a:endParaRPr>
              </a:p>
            </p:txBody>
          </p:sp>
          <p:sp>
            <p:nvSpPr>
              <p:cNvPr id="40" name="Rounded Rectangle 39">
                <a:extLst>
                  <a:ext uri="{FF2B5EF4-FFF2-40B4-BE49-F238E27FC236}">
                    <a16:creationId xmlns:a16="http://schemas.microsoft.com/office/drawing/2014/main" id="{1F86F77B-89C8-BD3A-D609-A5D91515C7D6}"/>
                  </a:ext>
                </a:extLst>
              </p:cNvPr>
              <p:cNvSpPr/>
              <p:nvPr/>
            </p:nvSpPr>
            <p:spPr>
              <a:xfrm>
                <a:off x="7718461" y="3836463"/>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vLLM</a:t>
                </a:r>
                <a:endParaRPr lang="en-US" sz="1200" dirty="0">
                  <a:latin typeface="Tenorite" pitchFamily="2" charset="0"/>
                </a:endParaRPr>
              </a:p>
            </p:txBody>
          </p:sp>
          <p:sp>
            <p:nvSpPr>
              <p:cNvPr id="41" name="Rounded Rectangle 40">
                <a:extLst>
                  <a:ext uri="{FF2B5EF4-FFF2-40B4-BE49-F238E27FC236}">
                    <a16:creationId xmlns:a16="http://schemas.microsoft.com/office/drawing/2014/main" id="{1539E1FE-60D7-97AB-1CD4-25D9212B8164}"/>
                  </a:ext>
                </a:extLst>
              </p:cNvPr>
              <p:cNvSpPr/>
              <p:nvPr/>
            </p:nvSpPr>
            <p:spPr>
              <a:xfrm>
                <a:off x="7718461" y="4413736"/>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TS-Server</a:t>
                </a:r>
                <a:endParaRPr lang="en-US" sz="1200" dirty="0">
                  <a:latin typeface="Tenorite" pitchFamily="2" charset="0"/>
                </a:endParaRPr>
              </a:p>
            </p:txBody>
          </p:sp>
          <p:sp>
            <p:nvSpPr>
              <p:cNvPr id="42" name="Rounded Rectangle 41">
                <a:extLst>
                  <a:ext uri="{FF2B5EF4-FFF2-40B4-BE49-F238E27FC236}">
                    <a16:creationId xmlns:a16="http://schemas.microsoft.com/office/drawing/2014/main" id="{F0B66CC6-339B-D292-4AC8-4E062CF8B7B4}"/>
                  </a:ext>
                </a:extLst>
              </p:cNvPr>
              <p:cNvSpPr/>
              <p:nvPr/>
            </p:nvSpPr>
            <p:spPr>
              <a:xfrm>
                <a:off x="7718461" y="4991009"/>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HippoEngine</a:t>
                </a:r>
                <a:endParaRPr lang="en-US" sz="1200" dirty="0">
                  <a:latin typeface="Tenorite" pitchFamily="2" charset="0"/>
                </a:endParaRPr>
              </a:p>
            </p:txBody>
          </p:sp>
          <p:sp>
            <p:nvSpPr>
              <p:cNvPr id="43" name="Rounded Rectangle 42">
                <a:extLst>
                  <a:ext uri="{FF2B5EF4-FFF2-40B4-BE49-F238E27FC236}">
                    <a16:creationId xmlns:a16="http://schemas.microsoft.com/office/drawing/2014/main" id="{16F6A7DF-A826-4CEB-CFAD-C6FF9DF73FA1}"/>
                  </a:ext>
                </a:extLst>
              </p:cNvPr>
              <p:cNvSpPr/>
              <p:nvPr/>
            </p:nvSpPr>
            <p:spPr>
              <a:xfrm>
                <a:off x="7718461" y="5568282"/>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FireAttention</a:t>
                </a:r>
                <a:endParaRPr lang="en-US" sz="1200" dirty="0">
                  <a:latin typeface="Tenorite" pitchFamily="2" charset="0"/>
                </a:endParaRPr>
              </a:p>
            </p:txBody>
          </p:sp>
          <p:sp>
            <p:nvSpPr>
              <p:cNvPr id="45" name="Rounded Rectangle 44">
                <a:extLst>
                  <a:ext uri="{FF2B5EF4-FFF2-40B4-BE49-F238E27FC236}">
                    <a16:creationId xmlns:a16="http://schemas.microsoft.com/office/drawing/2014/main" id="{DD946AC5-42DB-8D06-02A0-E7D7D5209A9B}"/>
                  </a:ext>
                </a:extLst>
              </p:cNvPr>
              <p:cNvSpPr/>
              <p:nvPr/>
            </p:nvSpPr>
            <p:spPr>
              <a:xfrm>
                <a:off x="7718461" y="2681919"/>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Huggingface</a:t>
                </a:r>
                <a:endParaRPr lang="en-US" sz="1200" dirty="0">
                  <a:latin typeface="Tenorite" pitchFamily="2" charset="0"/>
                </a:endParaRPr>
              </a:p>
            </p:txBody>
          </p:sp>
          <p:sp>
            <p:nvSpPr>
              <p:cNvPr id="52" name="Rounded Rectangle 51">
                <a:extLst>
                  <a:ext uri="{FF2B5EF4-FFF2-40B4-BE49-F238E27FC236}">
                    <a16:creationId xmlns:a16="http://schemas.microsoft.com/office/drawing/2014/main" id="{161EB02D-35FA-4607-79B6-F09E561E630C}"/>
                  </a:ext>
                </a:extLst>
              </p:cNvPr>
              <p:cNvSpPr/>
              <p:nvPr/>
            </p:nvSpPr>
            <p:spPr>
              <a:xfrm>
                <a:off x="7718461" y="6145554"/>
                <a:ext cx="1109609" cy="4546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Tenorite" pitchFamily="2" charset="0"/>
                  </a:rPr>
                  <a:t>Trinton</a:t>
                </a:r>
                <a:endParaRPr lang="en-US" sz="1200" dirty="0">
                  <a:latin typeface="Tenorite" pitchFamily="2" charset="0"/>
                </a:endParaRPr>
              </a:p>
            </p:txBody>
          </p:sp>
        </p:grpSp>
        <p:sp>
          <p:nvSpPr>
            <p:cNvPr id="54" name="Right Arrow 53">
              <a:extLst>
                <a:ext uri="{FF2B5EF4-FFF2-40B4-BE49-F238E27FC236}">
                  <a16:creationId xmlns:a16="http://schemas.microsoft.com/office/drawing/2014/main" id="{6285A47C-BD39-DDF2-1097-9795E8D00379}"/>
                </a:ext>
              </a:extLst>
            </p:cNvPr>
            <p:cNvSpPr/>
            <p:nvPr/>
          </p:nvSpPr>
          <p:spPr>
            <a:xfrm>
              <a:off x="3137686" y="3827755"/>
              <a:ext cx="449493" cy="589478"/>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a:extLst>
                <a:ext uri="{FF2B5EF4-FFF2-40B4-BE49-F238E27FC236}">
                  <a16:creationId xmlns:a16="http://schemas.microsoft.com/office/drawing/2014/main" id="{42155C53-BA04-BB45-83C1-299F80CBF983}"/>
                </a:ext>
              </a:extLst>
            </p:cNvPr>
            <p:cNvSpPr/>
            <p:nvPr/>
          </p:nvSpPr>
          <p:spPr>
            <a:xfrm>
              <a:off x="4823500" y="3827755"/>
              <a:ext cx="449493" cy="589478"/>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a:extLst>
                <a:ext uri="{FF2B5EF4-FFF2-40B4-BE49-F238E27FC236}">
                  <a16:creationId xmlns:a16="http://schemas.microsoft.com/office/drawing/2014/main" id="{AB14D113-FD02-9FA8-1AFA-57D786315697}"/>
                </a:ext>
              </a:extLst>
            </p:cNvPr>
            <p:cNvSpPr/>
            <p:nvPr/>
          </p:nvSpPr>
          <p:spPr>
            <a:xfrm>
              <a:off x="6509314" y="3827755"/>
              <a:ext cx="449493" cy="589478"/>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939CFE45-495F-9952-0CF3-5470E1979A2C}"/>
                </a:ext>
              </a:extLst>
            </p:cNvPr>
            <p:cNvSpPr/>
            <p:nvPr/>
          </p:nvSpPr>
          <p:spPr>
            <a:xfrm>
              <a:off x="8247786" y="3827755"/>
              <a:ext cx="449493" cy="589478"/>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FDD0CCA5-204D-E4DF-60A9-52BE4619A76E}"/>
              </a:ext>
            </a:extLst>
          </p:cNvPr>
          <p:cNvSpPr txBox="1"/>
          <p:nvPr/>
        </p:nvSpPr>
        <p:spPr>
          <a:xfrm>
            <a:off x="3788601"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开源模型</a:t>
            </a:r>
            <a:endParaRPr lang="en-US" sz="1400" dirty="0"/>
          </a:p>
        </p:txBody>
      </p:sp>
      <p:sp>
        <p:nvSpPr>
          <p:cNvPr id="59" name="TextBox 58">
            <a:extLst>
              <a:ext uri="{FF2B5EF4-FFF2-40B4-BE49-F238E27FC236}">
                <a16:creationId xmlns:a16="http://schemas.microsoft.com/office/drawing/2014/main" id="{B830BAF5-55A0-2C2E-506E-9A4985F18A5C}"/>
              </a:ext>
            </a:extLst>
          </p:cNvPr>
          <p:cNvSpPr txBox="1"/>
          <p:nvPr/>
        </p:nvSpPr>
        <p:spPr>
          <a:xfrm>
            <a:off x="5527072"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量化</a:t>
            </a:r>
            <a:endParaRPr lang="en-US" sz="1400" dirty="0"/>
          </a:p>
        </p:txBody>
      </p:sp>
      <p:sp>
        <p:nvSpPr>
          <p:cNvPr id="60" name="TextBox 59">
            <a:extLst>
              <a:ext uri="{FF2B5EF4-FFF2-40B4-BE49-F238E27FC236}">
                <a16:creationId xmlns:a16="http://schemas.microsoft.com/office/drawing/2014/main" id="{B77FADD9-E8F6-686C-1F15-DAE972CFD26C}"/>
              </a:ext>
            </a:extLst>
          </p:cNvPr>
          <p:cNvSpPr txBox="1"/>
          <p:nvPr/>
        </p:nvSpPr>
        <p:spPr>
          <a:xfrm>
            <a:off x="7207111"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部署格式</a:t>
            </a:r>
            <a:endParaRPr lang="en-US" sz="1400" dirty="0"/>
          </a:p>
        </p:txBody>
      </p:sp>
      <p:sp>
        <p:nvSpPr>
          <p:cNvPr id="61" name="TextBox 60">
            <a:extLst>
              <a:ext uri="{FF2B5EF4-FFF2-40B4-BE49-F238E27FC236}">
                <a16:creationId xmlns:a16="http://schemas.microsoft.com/office/drawing/2014/main" id="{939CD599-750E-4400-674B-9B97AF00D801}"/>
              </a:ext>
            </a:extLst>
          </p:cNvPr>
          <p:cNvSpPr txBox="1"/>
          <p:nvPr/>
        </p:nvSpPr>
        <p:spPr>
          <a:xfrm>
            <a:off x="8887150"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部署框架</a:t>
            </a:r>
            <a:endParaRPr lang="en-US" sz="1400" dirty="0"/>
          </a:p>
        </p:txBody>
      </p:sp>
      <p:sp>
        <p:nvSpPr>
          <p:cNvPr id="62" name="TextBox 61">
            <a:extLst>
              <a:ext uri="{FF2B5EF4-FFF2-40B4-BE49-F238E27FC236}">
                <a16:creationId xmlns:a16="http://schemas.microsoft.com/office/drawing/2014/main" id="{85733DBE-544E-8B03-5178-693B58919879}"/>
              </a:ext>
            </a:extLst>
          </p:cNvPr>
          <p:cNvSpPr txBox="1"/>
          <p:nvPr/>
        </p:nvSpPr>
        <p:spPr>
          <a:xfrm>
            <a:off x="10625621" y="1751941"/>
            <a:ext cx="1109609" cy="338554"/>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rtlCol="0">
            <a:noAutofit/>
          </a:bodyPr>
          <a:lstStyle/>
          <a:p>
            <a:pPr algn="ctr"/>
            <a:r>
              <a:rPr lang="en-US" sz="1400" dirty="0" err="1"/>
              <a:t>运行时</a:t>
            </a:r>
            <a:endParaRPr lang="en-US" sz="1400" dirty="0"/>
          </a:p>
        </p:txBody>
      </p:sp>
      <p:sp>
        <p:nvSpPr>
          <p:cNvPr id="65" name="Content Placeholder 2">
            <a:extLst>
              <a:ext uri="{FF2B5EF4-FFF2-40B4-BE49-F238E27FC236}">
                <a16:creationId xmlns:a16="http://schemas.microsoft.com/office/drawing/2014/main" id="{2DCEE5A4-6090-DA6A-E1E4-DE33A8556FD9}"/>
              </a:ext>
            </a:extLst>
          </p:cNvPr>
          <p:cNvSpPr>
            <a:spLocks noGrp="1"/>
          </p:cNvSpPr>
          <p:nvPr>
            <p:ph idx="1"/>
          </p:nvPr>
        </p:nvSpPr>
        <p:spPr>
          <a:xfrm>
            <a:off x="153055" y="2035402"/>
            <a:ext cx="3230860" cy="4105134"/>
          </a:xfrm>
          <a:noFill/>
        </p:spPr>
        <p:txBody>
          <a:bodyPr>
            <a:normAutofit fontScale="55000" lnSpcReduction="20000"/>
          </a:bodyPr>
          <a:lstStyle/>
          <a:p>
            <a:pPr marL="122238" indent="-122238">
              <a:lnSpc>
                <a:spcPct val="120000"/>
              </a:lnSpc>
            </a:pPr>
            <a:r>
              <a:rPr lang="en-US" altLang="zh-CN" dirty="0"/>
              <a:t>GAI</a:t>
            </a:r>
            <a:r>
              <a:rPr lang="zh-CN" altLang="en-US" dirty="0"/>
              <a:t>开源发展迅猛但是碎片化严重</a:t>
            </a:r>
            <a:endParaRPr lang="en-US" altLang="zh-CN" dirty="0"/>
          </a:p>
          <a:p>
            <a:pPr marL="347663" lvl="1" indent="-112713">
              <a:lnSpc>
                <a:spcPct val="120000"/>
              </a:lnSpc>
            </a:pPr>
            <a:r>
              <a:rPr lang="en-US" dirty="0" err="1"/>
              <a:t>说明创新生态非常繁荣</a:t>
            </a:r>
            <a:r>
              <a:rPr lang="zh-CN" altLang="en-US" dirty="0"/>
              <a:t>，优胜劣汰，进化速度很快</a:t>
            </a:r>
            <a:endParaRPr lang="en-US" dirty="0"/>
          </a:p>
          <a:p>
            <a:pPr marL="347663" lvl="1" indent="-112713">
              <a:lnSpc>
                <a:spcPct val="120000"/>
              </a:lnSpc>
            </a:pPr>
            <a:r>
              <a:rPr lang="en-US" dirty="0" err="1"/>
              <a:t>但是也造成了应用</a:t>
            </a:r>
            <a:r>
              <a:rPr lang="zh-CN" altLang="en-US" dirty="0"/>
              <a:t>烟筒</a:t>
            </a:r>
            <a:r>
              <a:rPr lang="en-US" dirty="0" err="1"/>
              <a:t>生态</a:t>
            </a:r>
            <a:r>
              <a:rPr lang="zh-CN" altLang="en-US" dirty="0"/>
              <a:t>，难以大规模产品化，例如：多个模型不能共享计算运行时</a:t>
            </a:r>
            <a:endParaRPr lang="en-US" altLang="zh-CN" dirty="0"/>
          </a:p>
          <a:p>
            <a:pPr marL="122238" indent="-122238">
              <a:lnSpc>
                <a:spcPct val="120000"/>
              </a:lnSpc>
            </a:pPr>
            <a:r>
              <a:rPr lang="en-US" dirty="0" err="1"/>
              <a:t>传统标准组织难以应对GAI的迅速发展</a:t>
            </a:r>
            <a:endParaRPr lang="en-US" dirty="0"/>
          </a:p>
          <a:p>
            <a:pPr marL="347663" lvl="1" indent="-112713">
              <a:lnSpc>
                <a:spcPct val="120000"/>
              </a:lnSpc>
            </a:pPr>
            <a:r>
              <a:rPr lang="en-US" dirty="0" err="1"/>
              <a:t>软件迭代速度以天为单位</a:t>
            </a:r>
            <a:r>
              <a:rPr lang="zh-CN" altLang="en-US" dirty="0"/>
              <a:t>，</a:t>
            </a:r>
            <a:endParaRPr lang="en-US" altLang="zh-CN" dirty="0"/>
          </a:p>
          <a:p>
            <a:pPr marL="347663" lvl="1" indent="-112713">
              <a:lnSpc>
                <a:spcPct val="120000"/>
              </a:lnSpc>
            </a:pPr>
            <a:r>
              <a:rPr lang="en-US" dirty="0" err="1"/>
              <a:t>开源GAI迅速传播</a:t>
            </a:r>
            <a:r>
              <a:rPr lang="zh-CN" altLang="en-US" dirty="0"/>
              <a:t>，衍生应用难以监管</a:t>
            </a:r>
            <a:endParaRPr lang="en-US" altLang="zh-CN" dirty="0"/>
          </a:p>
          <a:p>
            <a:pPr marL="347663" lvl="1" indent="-112713">
              <a:lnSpc>
                <a:spcPct val="120000"/>
              </a:lnSpc>
            </a:pPr>
            <a:r>
              <a:rPr lang="en-US" dirty="0" err="1"/>
              <a:t>因为不同国家地区在GAI标准化上利益不同</a:t>
            </a:r>
            <a:r>
              <a:rPr lang="zh-CN" altLang="en-US" dirty="0"/>
              <a:t>，难以达成共识</a:t>
            </a:r>
            <a:endParaRPr lang="en-US" altLang="zh-CN" dirty="0"/>
          </a:p>
          <a:p>
            <a:pPr marL="122238" indent="-122238">
              <a:lnSpc>
                <a:spcPct val="120000"/>
              </a:lnSpc>
            </a:pPr>
            <a:r>
              <a:rPr lang="zh-CN" altLang="en-US" dirty="0"/>
              <a:t>开源基金会也在制定</a:t>
            </a:r>
            <a:r>
              <a:rPr lang="en-US" altLang="zh-CN" dirty="0"/>
              <a:t>GAI</a:t>
            </a:r>
            <a:r>
              <a:rPr lang="zh-CN" altLang="en-US" dirty="0"/>
              <a:t>的标准</a:t>
            </a:r>
            <a:endParaRPr lang="en-US" altLang="zh-CN" dirty="0"/>
          </a:p>
          <a:p>
            <a:pPr marL="347663" lvl="1" indent="-112713">
              <a:lnSpc>
                <a:spcPct val="120000"/>
              </a:lnSpc>
            </a:pPr>
            <a:r>
              <a:rPr lang="en-US" dirty="0" err="1"/>
              <a:t>开源基金会传统上是制定计算标准的平台</a:t>
            </a:r>
            <a:r>
              <a:rPr lang="zh-CN" altLang="en-US" dirty="0"/>
              <a:t>，例如：</a:t>
            </a:r>
            <a:r>
              <a:rPr lang="en-US" altLang="zh-CN" dirty="0"/>
              <a:t>OS</a:t>
            </a:r>
            <a:r>
              <a:rPr lang="zh-CN" altLang="en-US" dirty="0"/>
              <a:t>，</a:t>
            </a:r>
            <a:r>
              <a:rPr lang="en-US" altLang="zh-CN" dirty="0"/>
              <a:t>cloud</a:t>
            </a:r>
            <a:r>
              <a:rPr lang="zh-CN" altLang="en-US" dirty="0"/>
              <a:t> </a:t>
            </a:r>
            <a:r>
              <a:rPr lang="en-US" altLang="zh-CN" dirty="0"/>
              <a:t>OS</a:t>
            </a:r>
            <a:r>
              <a:rPr lang="zh-CN" altLang="en-US" dirty="0"/>
              <a:t>，</a:t>
            </a:r>
            <a:r>
              <a:rPr lang="en-US" altLang="zh-CN" dirty="0"/>
              <a:t>AI</a:t>
            </a:r>
            <a:r>
              <a:rPr lang="zh-CN" altLang="en-US" dirty="0"/>
              <a:t>是新计算平台，从第一天开源就是最重要的驱动力之一</a:t>
            </a:r>
            <a:endParaRPr lang="en-US" dirty="0"/>
          </a:p>
          <a:p>
            <a:pPr marL="347663" lvl="1" indent="-112713">
              <a:lnSpc>
                <a:spcPct val="120000"/>
              </a:lnSpc>
            </a:pPr>
            <a:r>
              <a:rPr lang="en-US" dirty="0" err="1"/>
              <a:t>GAI工程化应用将会是基金会的主要任务</a:t>
            </a:r>
            <a:r>
              <a:rPr lang="zh-CN" altLang="en-US" dirty="0"/>
              <a:t>，类似</a:t>
            </a:r>
            <a:r>
              <a:rPr lang="en-US" altLang="zh-CN" dirty="0"/>
              <a:t>ONNX</a:t>
            </a:r>
            <a:r>
              <a:rPr lang="zh-CN" altLang="en-US" dirty="0"/>
              <a:t>标准</a:t>
            </a:r>
            <a:endParaRPr lang="en-US" dirty="0"/>
          </a:p>
        </p:txBody>
      </p:sp>
    </p:spTree>
    <p:extLst>
      <p:ext uri="{BB962C8B-B14F-4D97-AF65-F5344CB8AC3E}">
        <p14:creationId xmlns:p14="http://schemas.microsoft.com/office/powerpoint/2010/main" val="3266051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0526-4434-F9B0-90F6-2C9E4A702C2B}"/>
              </a:ext>
            </a:extLst>
          </p:cNvPr>
          <p:cNvSpPr>
            <a:spLocks noGrp="1"/>
          </p:cNvSpPr>
          <p:nvPr>
            <p:ph type="title"/>
          </p:nvPr>
        </p:nvSpPr>
        <p:spPr/>
        <p:txBody>
          <a:bodyPr/>
          <a:lstStyle/>
          <a:p>
            <a:r>
              <a:rPr lang="en-US" dirty="0"/>
              <a:t>On-</a:t>
            </a:r>
            <a:r>
              <a:rPr lang="en-US" dirty="0" err="1"/>
              <a:t>Device模型推理和微调栈和标准</a:t>
            </a:r>
            <a:endParaRPr lang="en-US" dirty="0"/>
          </a:p>
        </p:txBody>
      </p:sp>
      <p:grpSp>
        <p:nvGrpSpPr>
          <p:cNvPr id="4" name="Group 3">
            <a:extLst>
              <a:ext uri="{FF2B5EF4-FFF2-40B4-BE49-F238E27FC236}">
                <a16:creationId xmlns:a16="http://schemas.microsoft.com/office/drawing/2014/main" id="{CEF2BCE1-F410-CAB8-3747-AD68A9377138}"/>
              </a:ext>
            </a:extLst>
          </p:cNvPr>
          <p:cNvGrpSpPr/>
          <p:nvPr/>
        </p:nvGrpSpPr>
        <p:grpSpPr>
          <a:xfrm>
            <a:off x="377753" y="1545772"/>
            <a:ext cx="4455505" cy="5142761"/>
            <a:chOff x="7714724" y="2161462"/>
            <a:chExt cx="3957269" cy="4233155"/>
          </a:xfrm>
        </p:grpSpPr>
        <p:sp>
          <p:nvSpPr>
            <p:cNvPr id="5" name="Rounded Rectangle 4">
              <a:extLst>
                <a:ext uri="{FF2B5EF4-FFF2-40B4-BE49-F238E27FC236}">
                  <a16:creationId xmlns:a16="http://schemas.microsoft.com/office/drawing/2014/main" id="{29E3E6CF-C8BE-959D-0D2D-8F49901F34EE}"/>
                </a:ext>
              </a:extLst>
            </p:cNvPr>
            <p:cNvSpPr/>
            <p:nvPr/>
          </p:nvSpPr>
          <p:spPr>
            <a:xfrm>
              <a:off x="7714725" y="5904049"/>
              <a:ext cx="938006"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CPU</a:t>
              </a:r>
            </a:p>
          </p:txBody>
        </p:sp>
        <p:sp>
          <p:nvSpPr>
            <p:cNvPr id="6" name="Rounded Rectangle 5">
              <a:extLst>
                <a:ext uri="{FF2B5EF4-FFF2-40B4-BE49-F238E27FC236}">
                  <a16:creationId xmlns:a16="http://schemas.microsoft.com/office/drawing/2014/main" id="{EE87408B-FD15-EAF8-7C6F-D0DC2496685E}"/>
                </a:ext>
              </a:extLst>
            </p:cNvPr>
            <p:cNvSpPr/>
            <p:nvPr/>
          </p:nvSpPr>
          <p:spPr>
            <a:xfrm>
              <a:off x="7714724" y="5352892"/>
              <a:ext cx="3932104"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Kernel</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endPar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(Matrix,</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Transformer,</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Diffusion,</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CNN)</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7" name="Rounded Rectangle 6">
              <a:extLst>
                <a:ext uri="{FF2B5EF4-FFF2-40B4-BE49-F238E27FC236}">
                  <a16:creationId xmlns:a16="http://schemas.microsoft.com/office/drawing/2014/main" id="{F3363283-390F-4EC7-72C8-26DECDE824FD}"/>
                </a:ext>
              </a:extLst>
            </p:cNvPr>
            <p:cNvSpPr/>
            <p:nvPr/>
          </p:nvSpPr>
          <p:spPr>
            <a:xfrm>
              <a:off x="7714725" y="4801737"/>
              <a:ext cx="3932104"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Device</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Computing</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Framework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Light" panose="020B0502040204020203" pitchFamily="34" charset="-122"/>
                  <a:cs typeface="+mn-cs"/>
                </a:rPr>
                <a:t>Cuda</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CANN,</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err="1">
                  <a:ln>
                    <a:noFill/>
                  </a:ln>
                  <a:solidFill>
                    <a:prstClr val="white"/>
                  </a:solidFill>
                  <a:effectLst/>
                  <a:uLnTx/>
                  <a:uFillTx/>
                  <a:latin typeface="Tenorite" pitchFamily="2" charset="0"/>
                  <a:ea typeface="Microsoft YaHei UI Light" panose="020B0502040204020203" pitchFamily="34" charset="-122"/>
                  <a:cs typeface="+mn-cs"/>
                </a:rPr>
                <a:t>RCom</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8" name="Rounded Rectangle 7">
              <a:extLst>
                <a:ext uri="{FF2B5EF4-FFF2-40B4-BE49-F238E27FC236}">
                  <a16:creationId xmlns:a16="http://schemas.microsoft.com/office/drawing/2014/main" id="{EE0980B9-3334-5D28-DF50-F642CB7911CC}"/>
                </a:ext>
              </a:extLst>
            </p:cNvPr>
            <p:cNvSpPr/>
            <p:nvPr/>
          </p:nvSpPr>
          <p:spPr>
            <a:xfrm>
              <a:off x="8703056" y="5904049"/>
              <a:ext cx="938006"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GPU</a:t>
              </a:r>
            </a:p>
          </p:txBody>
        </p:sp>
        <p:sp>
          <p:nvSpPr>
            <p:cNvPr id="9" name="Rounded Rectangle 8">
              <a:extLst>
                <a:ext uri="{FF2B5EF4-FFF2-40B4-BE49-F238E27FC236}">
                  <a16:creationId xmlns:a16="http://schemas.microsoft.com/office/drawing/2014/main" id="{99AC81D0-6DFC-B5CE-1336-6BA8BEEB6E4A}"/>
                </a:ext>
              </a:extLst>
            </p:cNvPr>
            <p:cNvSpPr/>
            <p:nvPr/>
          </p:nvSpPr>
          <p:spPr>
            <a:xfrm>
              <a:off x="9705940" y="5904049"/>
              <a:ext cx="938006"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NPU</a:t>
              </a:r>
            </a:p>
          </p:txBody>
        </p:sp>
        <p:sp>
          <p:nvSpPr>
            <p:cNvPr id="10" name="Rounded Rectangle 9">
              <a:extLst>
                <a:ext uri="{FF2B5EF4-FFF2-40B4-BE49-F238E27FC236}">
                  <a16:creationId xmlns:a16="http://schemas.microsoft.com/office/drawing/2014/main" id="{D5D83E3D-3C42-6E1D-C967-90BF3CA5DF71}"/>
                </a:ext>
              </a:extLst>
            </p:cNvPr>
            <p:cNvSpPr/>
            <p:nvPr/>
          </p:nvSpPr>
          <p:spPr>
            <a:xfrm>
              <a:off x="10708823" y="5904049"/>
              <a:ext cx="938006" cy="4905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DSP</a:t>
              </a:r>
            </a:p>
          </p:txBody>
        </p:sp>
        <p:grpSp>
          <p:nvGrpSpPr>
            <p:cNvPr id="11" name="Group 10">
              <a:extLst>
                <a:ext uri="{FF2B5EF4-FFF2-40B4-BE49-F238E27FC236}">
                  <a16:creationId xmlns:a16="http://schemas.microsoft.com/office/drawing/2014/main" id="{02227855-9FDA-323F-D489-373278CFDD32}"/>
                </a:ext>
              </a:extLst>
            </p:cNvPr>
            <p:cNvGrpSpPr/>
            <p:nvPr/>
          </p:nvGrpSpPr>
          <p:grpSpPr>
            <a:xfrm>
              <a:off x="7739889" y="4248518"/>
              <a:ext cx="3906940" cy="490576"/>
              <a:chOff x="863363" y="4042941"/>
              <a:chExt cx="7926261" cy="446013"/>
            </a:xfrm>
          </p:grpSpPr>
          <p:sp>
            <p:nvSpPr>
              <p:cNvPr id="26" name="Rounded Rectangle 25">
                <a:extLst>
                  <a:ext uri="{FF2B5EF4-FFF2-40B4-BE49-F238E27FC236}">
                    <a16:creationId xmlns:a16="http://schemas.microsoft.com/office/drawing/2014/main" id="{0E237B47-9243-967D-C699-CD105C0E518D}"/>
                  </a:ext>
                </a:extLst>
              </p:cNvPr>
              <p:cNvSpPr/>
              <p:nvPr/>
            </p:nvSpPr>
            <p:spPr>
              <a:xfrm>
                <a:off x="863363" y="4042948"/>
                <a:ext cx="3906940" cy="4460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Inference</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Runtime</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27" name="Rounded Rectangle 26">
                <a:extLst>
                  <a:ext uri="{FF2B5EF4-FFF2-40B4-BE49-F238E27FC236}">
                    <a16:creationId xmlns:a16="http://schemas.microsoft.com/office/drawing/2014/main" id="{94CDF84A-97D7-98D5-89A7-BF7B462E7F89}"/>
                  </a:ext>
                </a:extLst>
              </p:cNvPr>
              <p:cNvSpPr/>
              <p:nvPr/>
            </p:nvSpPr>
            <p:spPr>
              <a:xfrm>
                <a:off x="4882684" y="4042941"/>
                <a:ext cx="3906940" cy="4460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LoRa</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Finetune</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Runtime</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grpSp>
          <p:nvGrpSpPr>
            <p:cNvPr id="12" name="Group 11">
              <a:extLst>
                <a:ext uri="{FF2B5EF4-FFF2-40B4-BE49-F238E27FC236}">
                  <a16:creationId xmlns:a16="http://schemas.microsoft.com/office/drawing/2014/main" id="{A1B6D83C-A802-5ACF-E466-0125EEC504C1}"/>
                </a:ext>
              </a:extLst>
            </p:cNvPr>
            <p:cNvGrpSpPr/>
            <p:nvPr/>
          </p:nvGrpSpPr>
          <p:grpSpPr>
            <a:xfrm>
              <a:off x="7739889" y="3248522"/>
              <a:ext cx="3932104" cy="927314"/>
              <a:chOff x="5913189" y="2677329"/>
              <a:chExt cx="3932104" cy="927314"/>
            </a:xfrm>
          </p:grpSpPr>
          <p:sp>
            <p:nvSpPr>
              <p:cNvPr id="20" name="Rounded Rectangle 19">
                <a:extLst>
                  <a:ext uri="{FF2B5EF4-FFF2-40B4-BE49-F238E27FC236}">
                    <a16:creationId xmlns:a16="http://schemas.microsoft.com/office/drawing/2014/main" id="{7358009B-3EE9-A483-67A0-227DA4FB1C70}"/>
                  </a:ext>
                </a:extLst>
              </p:cNvPr>
              <p:cNvSpPr/>
              <p:nvPr/>
            </p:nvSpPr>
            <p:spPr>
              <a:xfrm>
                <a:off x="5913189" y="2677329"/>
                <a:ext cx="3932104" cy="92731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Model</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Configuration</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nvGrpSpPr>
              <p:cNvPr id="21" name="Group 20">
                <a:extLst>
                  <a:ext uri="{FF2B5EF4-FFF2-40B4-BE49-F238E27FC236}">
                    <a16:creationId xmlns:a16="http://schemas.microsoft.com/office/drawing/2014/main" id="{73E3B6DD-4016-3CA8-2940-969814B3C3AC}"/>
                  </a:ext>
                </a:extLst>
              </p:cNvPr>
              <p:cNvGrpSpPr/>
              <p:nvPr/>
            </p:nvGrpSpPr>
            <p:grpSpPr>
              <a:xfrm>
                <a:off x="6004594" y="3038820"/>
                <a:ext cx="3749293" cy="422424"/>
                <a:chOff x="6609203" y="3621254"/>
                <a:chExt cx="3932104" cy="322843"/>
              </a:xfrm>
            </p:grpSpPr>
            <p:sp>
              <p:nvSpPr>
                <p:cNvPr id="22" name="Rounded Rectangle 21">
                  <a:extLst>
                    <a:ext uri="{FF2B5EF4-FFF2-40B4-BE49-F238E27FC236}">
                      <a16:creationId xmlns:a16="http://schemas.microsoft.com/office/drawing/2014/main" id="{5A69F957-CD9E-F695-F1C6-A3539E00D2C2}"/>
                    </a:ext>
                  </a:extLst>
                </p:cNvPr>
                <p:cNvSpPr/>
                <p:nvPr/>
              </p:nvSpPr>
              <p:spPr>
                <a:xfrm>
                  <a:off x="6609203" y="3621260"/>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Prompt</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Template</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23" name="Rounded Rectangle 22">
                  <a:extLst>
                    <a:ext uri="{FF2B5EF4-FFF2-40B4-BE49-F238E27FC236}">
                      <a16:creationId xmlns:a16="http://schemas.microsoft.com/office/drawing/2014/main" id="{7910D550-FDAD-AA66-FC37-0C24542E6132}"/>
                    </a:ext>
                  </a:extLst>
                </p:cNvPr>
                <p:cNvSpPr/>
                <p:nvPr/>
              </p:nvSpPr>
              <p:spPr>
                <a:xfrm>
                  <a:off x="7597534" y="3621254"/>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Token</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length</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24" name="Rounded Rectangle 23">
                  <a:extLst>
                    <a:ext uri="{FF2B5EF4-FFF2-40B4-BE49-F238E27FC236}">
                      <a16:creationId xmlns:a16="http://schemas.microsoft.com/office/drawing/2014/main" id="{07FCC80F-05C0-42C2-26B3-8B37656F0A1A}"/>
                    </a:ext>
                  </a:extLst>
                </p:cNvPr>
                <p:cNvSpPr/>
                <p:nvPr/>
              </p:nvSpPr>
              <p:spPr>
                <a:xfrm>
                  <a:off x="8600418" y="3621254"/>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GPU/NPU</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configuration</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25" name="Rounded Rectangle 24">
                  <a:extLst>
                    <a:ext uri="{FF2B5EF4-FFF2-40B4-BE49-F238E27FC236}">
                      <a16:creationId xmlns:a16="http://schemas.microsoft.com/office/drawing/2014/main" id="{B91740D4-B948-D12A-EFCB-F9D50DF69920}"/>
                    </a:ext>
                  </a:extLst>
                </p:cNvPr>
                <p:cNvSpPr/>
                <p:nvPr/>
              </p:nvSpPr>
              <p:spPr>
                <a:xfrm>
                  <a:off x="9603301" y="3621254"/>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Context</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Length</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grpSp>
        <p:grpSp>
          <p:nvGrpSpPr>
            <p:cNvPr id="13" name="Group 12">
              <a:extLst>
                <a:ext uri="{FF2B5EF4-FFF2-40B4-BE49-F238E27FC236}">
                  <a16:creationId xmlns:a16="http://schemas.microsoft.com/office/drawing/2014/main" id="{7C74C63A-20E1-5C9B-99AB-018EFCE7E908}"/>
                </a:ext>
              </a:extLst>
            </p:cNvPr>
            <p:cNvGrpSpPr/>
            <p:nvPr/>
          </p:nvGrpSpPr>
          <p:grpSpPr>
            <a:xfrm>
              <a:off x="7714724" y="2161462"/>
              <a:ext cx="3932104" cy="1012300"/>
              <a:chOff x="5913189" y="2672700"/>
              <a:chExt cx="3932104" cy="1012300"/>
            </a:xfrm>
          </p:grpSpPr>
          <p:sp>
            <p:nvSpPr>
              <p:cNvPr id="14" name="Rounded Rectangle 13">
                <a:extLst>
                  <a:ext uri="{FF2B5EF4-FFF2-40B4-BE49-F238E27FC236}">
                    <a16:creationId xmlns:a16="http://schemas.microsoft.com/office/drawing/2014/main" id="{A92458EA-659D-E8CB-61B2-B6CE2D49B326}"/>
                  </a:ext>
                </a:extLst>
              </p:cNvPr>
              <p:cNvSpPr/>
              <p:nvPr/>
            </p:nvSpPr>
            <p:spPr>
              <a:xfrm>
                <a:off x="5913189" y="2672700"/>
                <a:ext cx="3932104" cy="10123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Inference Model</a:t>
                </a:r>
                <a:r>
                  <a:rPr kumimoji="0" lang="zh-CN" alt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Format</a:t>
                </a:r>
                <a:endParaRPr kumimoji="0" lang="en-US" sz="12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nvGrpSpPr>
              <p:cNvPr id="15" name="Group 14">
                <a:extLst>
                  <a:ext uri="{FF2B5EF4-FFF2-40B4-BE49-F238E27FC236}">
                    <a16:creationId xmlns:a16="http://schemas.microsoft.com/office/drawing/2014/main" id="{27EB46E2-198D-E5F9-1FA0-41CCFF4E72E1}"/>
                  </a:ext>
                </a:extLst>
              </p:cNvPr>
              <p:cNvGrpSpPr/>
              <p:nvPr/>
            </p:nvGrpSpPr>
            <p:grpSpPr>
              <a:xfrm>
                <a:off x="6004594" y="3119166"/>
                <a:ext cx="3749293" cy="422442"/>
                <a:chOff x="6609203" y="3682663"/>
                <a:chExt cx="3932104" cy="322857"/>
              </a:xfrm>
            </p:grpSpPr>
            <p:sp>
              <p:nvSpPr>
                <p:cNvPr id="16" name="Rounded Rectangle 15">
                  <a:extLst>
                    <a:ext uri="{FF2B5EF4-FFF2-40B4-BE49-F238E27FC236}">
                      <a16:creationId xmlns:a16="http://schemas.microsoft.com/office/drawing/2014/main" id="{63EE6AE9-13F3-8E55-0C52-D3C129426115}"/>
                    </a:ext>
                  </a:extLst>
                </p:cNvPr>
                <p:cNvSpPr/>
                <p:nvPr/>
              </p:nvSpPr>
              <p:spPr>
                <a:xfrm>
                  <a:off x="6609203" y="3682667"/>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Low</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bit</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Quantization</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17" name="Rounded Rectangle 16">
                  <a:extLst>
                    <a:ext uri="{FF2B5EF4-FFF2-40B4-BE49-F238E27FC236}">
                      <a16:creationId xmlns:a16="http://schemas.microsoft.com/office/drawing/2014/main" id="{C8C208CA-3434-8828-292E-B4EFD4B4462C}"/>
                    </a:ext>
                  </a:extLst>
                </p:cNvPr>
                <p:cNvSpPr/>
                <p:nvPr/>
              </p:nvSpPr>
              <p:spPr>
                <a:xfrm>
                  <a:off x="7597534" y="3682663"/>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Tokenization</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format</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18" name="Rounded Rectangle 17">
                  <a:extLst>
                    <a:ext uri="{FF2B5EF4-FFF2-40B4-BE49-F238E27FC236}">
                      <a16:creationId xmlns:a16="http://schemas.microsoft.com/office/drawing/2014/main" id="{B9E1D469-50C2-ADFE-D7D0-32A11E651999}"/>
                    </a:ext>
                  </a:extLst>
                </p:cNvPr>
                <p:cNvSpPr/>
                <p:nvPr/>
              </p:nvSpPr>
              <p:spPr>
                <a:xfrm>
                  <a:off x="8600418" y="3682675"/>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Weights</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Compression</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sp>
              <p:nvSpPr>
                <p:cNvPr id="19" name="Rounded Rectangle 18">
                  <a:extLst>
                    <a:ext uri="{FF2B5EF4-FFF2-40B4-BE49-F238E27FC236}">
                      <a16:creationId xmlns:a16="http://schemas.microsoft.com/office/drawing/2014/main" id="{6FB325DF-81FA-F314-4184-5AA45771B69A}"/>
                    </a:ext>
                  </a:extLst>
                </p:cNvPr>
                <p:cNvSpPr/>
                <p:nvPr/>
              </p:nvSpPr>
              <p:spPr>
                <a:xfrm>
                  <a:off x="9603301" y="3682683"/>
                  <a:ext cx="938006" cy="32283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Checkpoint</a:t>
                  </a:r>
                  <a:r>
                    <a:rPr kumimoji="0" lang="zh-CN" alt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 </a:t>
                  </a:r>
                  <a:r>
                    <a:rPr kumimoji="0" lang="en-US" altLang="zh-CN"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rPr>
                    <a:t>Weights</a:t>
                  </a:r>
                  <a:endParaRPr kumimoji="0" lang="en-US" sz="900" b="0" i="0" u="none" strike="noStrike" kern="1200" cap="none" spc="0" normalizeH="0" baseline="0" noProof="0" dirty="0">
                    <a:ln>
                      <a:noFill/>
                    </a:ln>
                    <a:solidFill>
                      <a:prstClr val="white"/>
                    </a:solidFill>
                    <a:effectLst/>
                    <a:uLnTx/>
                    <a:uFillTx/>
                    <a:latin typeface="Tenorite" pitchFamily="2" charset="0"/>
                    <a:ea typeface="Microsoft YaHei UI Light" panose="020B0502040204020203" pitchFamily="34" charset="-122"/>
                    <a:cs typeface="+mn-cs"/>
                  </a:endParaRPr>
                </a:p>
              </p:txBody>
            </p:sp>
          </p:grpSp>
        </p:grpSp>
      </p:grpSp>
      <p:graphicFrame>
        <p:nvGraphicFramePr>
          <p:cNvPr id="28" name="Table 27">
            <a:extLst>
              <a:ext uri="{FF2B5EF4-FFF2-40B4-BE49-F238E27FC236}">
                <a16:creationId xmlns:a16="http://schemas.microsoft.com/office/drawing/2014/main" id="{64622CE7-A11B-E09A-C178-028D39437606}"/>
              </a:ext>
            </a:extLst>
          </p:cNvPr>
          <p:cNvGraphicFramePr>
            <a:graphicFrameLocks noGrp="1"/>
          </p:cNvGraphicFramePr>
          <p:nvPr/>
        </p:nvGraphicFramePr>
        <p:xfrm>
          <a:off x="5207697" y="1545772"/>
          <a:ext cx="6578217" cy="469867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068033011"/>
                    </a:ext>
                  </a:extLst>
                </a:gridCol>
                <a:gridCol w="2492829">
                  <a:extLst>
                    <a:ext uri="{9D8B030D-6E8A-4147-A177-3AD203B41FA5}">
                      <a16:colId xmlns:a16="http://schemas.microsoft.com/office/drawing/2014/main" val="3753577739"/>
                    </a:ext>
                  </a:extLst>
                </a:gridCol>
                <a:gridCol w="2583160">
                  <a:extLst>
                    <a:ext uri="{9D8B030D-6E8A-4147-A177-3AD203B41FA5}">
                      <a16:colId xmlns:a16="http://schemas.microsoft.com/office/drawing/2014/main" val="1097417777"/>
                    </a:ext>
                  </a:extLst>
                </a:gridCol>
              </a:tblGrid>
              <a:tr h="548241">
                <a:tc>
                  <a:txBody>
                    <a:bodyPr/>
                    <a:lstStyle/>
                    <a:p>
                      <a:endParaRPr lang="en-US" sz="1100" b="0" i="0">
                        <a:latin typeface="Microsoft YaHei UI Light" panose="020B0502040204020203" pitchFamily="34" charset="-122"/>
                        <a:ea typeface="Microsoft YaHei UI Light" panose="020B0502040204020203" pitchFamily="34" charset="-122"/>
                      </a:endParaRPr>
                    </a:p>
                  </a:txBody>
                  <a:tcPr/>
                </a:tc>
                <a:tc>
                  <a:txBody>
                    <a:bodyPr/>
                    <a:lstStyle/>
                    <a:p>
                      <a:r>
                        <a:rPr lang="en-US" sz="1100" b="0" i="0" dirty="0" err="1">
                          <a:latin typeface="Microsoft YaHei UI Light" panose="020B0502040204020203" pitchFamily="34" charset="-122"/>
                          <a:ea typeface="Microsoft YaHei UI Light" panose="020B0502040204020203" pitchFamily="34" charset="-122"/>
                        </a:rPr>
                        <a:t>既有标准</a:t>
                      </a:r>
                      <a:endParaRPr lang="en-US" sz="11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100" b="0" i="0" dirty="0" err="1">
                          <a:latin typeface="Microsoft YaHei UI Light" panose="020B0502040204020203" pitchFamily="34" charset="-122"/>
                          <a:ea typeface="Microsoft YaHei UI Light" panose="020B0502040204020203" pitchFamily="34" charset="-122"/>
                        </a:rPr>
                        <a:t>开源事实标准</a:t>
                      </a:r>
                      <a:r>
                        <a:rPr lang="zh-CN" altLang="en-US" sz="1100" b="0" i="0" dirty="0">
                          <a:latin typeface="Microsoft YaHei UI Light" panose="020B0502040204020203" pitchFamily="34" charset="-122"/>
                          <a:ea typeface="Microsoft YaHei UI Light" panose="020B0502040204020203" pitchFamily="34" charset="-122"/>
                        </a:rPr>
                        <a:t>，新标准提案</a:t>
                      </a:r>
                      <a:endParaRPr lang="en-US" sz="11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3019721675"/>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推理Model</a:t>
                      </a:r>
                      <a:r>
                        <a:rPr lang="zh-CN" altLang="en-US" sz="1200" b="0" i="0" dirty="0">
                          <a:latin typeface="Microsoft YaHei UI Light" panose="020B0502040204020203" pitchFamily="34" charset="-122"/>
                          <a:ea typeface="Microsoft YaHei UI Light" panose="020B0502040204020203" pitchFamily="34" charset="-122"/>
                        </a:rPr>
                        <a:t> 格式</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a:latin typeface="Microsoft YaHei UI Light" panose="020B0502040204020203" pitchFamily="34" charset="-122"/>
                          <a:ea typeface="Microsoft YaHei UI Light" panose="020B0502040204020203" pitchFamily="34" charset="-122"/>
                        </a:rPr>
                        <a:t>ONNX</a:t>
                      </a:r>
                    </a:p>
                    <a:p>
                      <a:r>
                        <a:rPr lang="en-US" sz="1200" b="0" i="0" dirty="0">
                          <a:latin typeface="Microsoft YaHei UI Light" panose="020B0502040204020203" pitchFamily="34" charset="-122"/>
                          <a:ea typeface="Microsoft YaHei UI Light" panose="020B0502040204020203" pitchFamily="34" charset="-122"/>
                        </a:rPr>
                        <a:t>ONNX</a:t>
                      </a:r>
                      <a:r>
                        <a:rPr lang="zh-CN" altLang="en-US" sz="1200" b="0" i="0" dirty="0">
                          <a:latin typeface="Microsoft YaHei UI Light" panose="020B0502040204020203" pitchFamily="34" charset="-122"/>
                          <a:ea typeface="Microsoft YaHei UI Light" panose="020B0502040204020203" pitchFamily="34" charset="-122"/>
                        </a:rPr>
                        <a:t> 不支持大于</a:t>
                      </a:r>
                      <a:r>
                        <a:rPr lang="en-US" altLang="zh-CN" sz="1200" b="0" i="0" dirty="0">
                          <a:latin typeface="Microsoft YaHei UI Light" panose="020B0502040204020203" pitchFamily="34" charset="-122"/>
                          <a:ea typeface="Microsoft YaHei UI Light" panose="020B0502040204020203" pitchFamily="34" charset="-122"/>
                        </a:rPr>
                        <a:t>2GB</a:t>
                      </a:r>
                      <a:r>
                        <a:rPr lang="zh-CN" altLang="en-US" sz="1200" b="0" i="0" dirty="0">
                          <a:latin typeface="Microsoft YaHei UI Light" panose="020B0502040204020203" pitchFamily="34" charset="-122"/>
                          <a:ea typeface="Microsoft YaHei UI Light" panose="020B0502040204020203" pitchFamily="34" charset="-122"/>
                        </a:rPr>
                        <a:t>的</a:t>
                      </a:r>
                      <a:r>
                        <a:rPr lang="en-US" altLang="zh-CN" sz="1200" b="0" i="0" dirty="0">
                          <a:latin typeface="Microsoft YaHei UI Light" panose="020B0502040204020203" pitchFamily="34" charset="-122"/>
                          <a:ea typeface="Microsoft YaHei UI Light" panose="020B0502040204020203" pitchFamily="34" charset="-122"/>
                        </a:rPr>
                        <a:t>model</a:t>
                      </a:r>
                      <a:r>
                        <a:rPr lang="zh-CN" altLang="en-US" sz="1200" b="0" i="0" dirty="0">
                          <a:latin typeface="Microsoft YaHei UI Light" panose="020B0502040204020203" pitchFamily="34" charset="-122"/>
                          <a:ea typeface="Microsoft YaHei UI Light" panose="020B0502040204020203" pitchFamily="34" charset="-122"/>
                        </a:rPr>
                        <a:t>，</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err="1">
                          <a:latin typeface="Microsoft YaHei UI Light" panose="020B0502040204020203" pitchFamily="34" charset="-122"/>
                          <a:ea typeface="Microsoft YaHei UI Light" panose="020B0502040204020203" pitchFamily="34" charset="-122"/>
                        </a:rPr>
                        <a:t>PyTorch</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ckpt</a:t>
                      </a:r>
                      <a:endParaRPr lang="en-US" altLang="zh-CN" sz="1200" b="0" i="0" dirty="0">
                        <a:latin typeface="Microsoft YaHei UI Light" panose="020B0502040204020203" pitchFamily="34" charset="-122"/>
                        <a:ea typeface="Microsoft YaHei UI Light" panose="020B0502040204020203" pitchFamily="34" charset="-122"/>
                      </a:endParaRPr>
                    </a:p>
                    <a:p>
                      <a:r>
                        <a:rPr lang="en-US" sz="1200" b="0" i="0" dirty="0">
                          <a:latin typeface="Microsoft YaHei UI Light" panose="020B0502040204020203" pitchFamily="34" charset="-122"/>
                          <a:ea typeface="Microsoft YaHei UI Light" panose="020B0502040204020203" pitchFamily="34" charset="-122"/>
                        </a:rPr>
                        <a:t>HF</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safetensor</a:t>
                      </a:r>
                      <a:endParaRPr lang="en-US" altLang="zh-CN" sz="1200" b="0" i="0" dirty="0">
                        <a:latin typeface="Microsoft YaHei UI Light" panose="020B0502040204020203" pitchFamily="34" charset="-122"/>
                        <a:ea typeface="Microsoft YaHei UI Light" panose="020B0502040204020203" pitchFamily="34" charset="-122"/>
                      </a:endParaRPr>
                    </a:p>
                    <a:p>
                      <a:r>
                        <a:rPr lang="en-US" altLang="zh-CN" sz="1200" b="0" i="0" dirty="0">
                          <a:latin typeface="Microsoft YaHei UI Light" panose="020B0502040204020203" pitchFamily="34" charset="-122"/>
                          <a:ea typeface="Microsoft YaHei UI Light" panose="020B0502040204020203" pitchFamily="34" charset="-122"/>
                        </a:rPr>
                        <a:t>GGML:</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GGUF</a:t>
                      </a:r>
                      <a:endParaRPr lang="en-US"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594345455"/>
                  </a:ext>
                </a:extLst>
              </a:tr>
              <a:tr h="677305">
                <a:tc>
                  <a:txBody>
                    <a:bodyPr/>
                    <a:lstStyle/>
                    <a:p>
                      <a:r>
                        <a:rPr lang="en-US" sz="1200" b="0" i="0" dirty="0">
                          <a:latin typeface="Microsoft YaHei UI Light" panose="020B0502040204020203" pitchFamily="34" charset="-122"/>
                          <a:ea typeface="Microsoft YaHei UI Light" panose="020B0502040204020203" pitchFamily="34" charset="-122"/>
                        </a:rPr>
                        <a:t>Model</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Runtime</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a:latin typeface="Microsoft YaHei UI Light" panose="020B0502040204020203" pitchFamily="34" charset="-122"/>
                          <a:ea typeface="Microsoft YaHei UI Light" panose="020B0502040204020203" pitchFamily="34" charset="-122"/>
                        </a:rPr>
                        <a:t>ONNX</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runtime</a:t>
                      </a:r>
                    </a:p>
                    <a:p>
                      <a:r>
                        <a:rPr lang="en-US" altLang="zh-CN" sz="1200" b="0" i="0" dirty="0">
                          <a:latin typeface="Microsoft YaHei UI Light" panose="020B0502040204020203" pitchFamily="34" charset="-122"/>
                          <a:ea typeface="Microsoft YaHei UI Light" panose="020B0502040204020203" pitchFamily="34" charset="-122"/>
                        </a:rPr>
                        <a:t>ONNX</a:t>
                      </a:r>
                      <a:r>
                        <a:rPr lang="zh-CN" altLang="en-US" sz="1200" b="0" i="0" dirty="0">
                          <a:latin typeface="Microsoft YaHei UI Light" panose="020B0502040204020203" pitchFamily="34" charset="-122"/>
                          <a:ea typeface="Microsoft YaHei UI Light" panose="020B0502040204020203" pitchFamily="34" charset="-122"/>
                        </a:rPr>
                        <a:t> 标准算子没有</a:t>
                      </a:r>
                      <a:r>
                        <a:rPr lang="en-US" altLang="zh-CN" sz="1200" b="0" i="0" dirty="0">
                          <a:latin typeface="Microsoft YaHei UI Light" panose="020B0502040204020203" pitchFamily="34" charset="-122"/>
                          <a:ea typeface="Microsoft YaHei UI Light" panose="020B0502040204020203" pitchFamily="34" charset="-122"/>
                        </a:rPr>
                        <a:t>LLM</a:t>
                      </a:r>
                      <a:r>
                        <a:rPr lang="zh-CN" altLang="en-US" sz="1200" b="0" i="0" dirty="0">
                          <a:latin typeface="Microsoft YaHei UI Light" panose="020B0502040204020203" pitchFamily="34" charset="-122"/>
                          <a:ea typeface="Microsoft YaHei UI Light" panose="020B0502040204020203" pitchFamily="34" charset="-122"/>
                        </a:rPr>
                        <a:t>和</a:t>
                      </a:r>
                      <a:r>
                        <a:rPr lang="en-US" altLang="zh-CN" sz="1200" b="0" i="0" dirty="0">
                          <a:latin typeface="Microsoft YaHei UI Light" panose="020B0502040204020203" pitchFamily="34" charset="-122"/>
                          <a:ea typeface="Microsoft YaHei UI Light" panose="020B0502040204020203" pitchFamily="34" charset="-122"/>
                        </a:rPr>
                        <a:t>SD</a:t>
                      </a:r>
                      <a:r>
                        <a:rPr lang="zh-CN" altLang="en-US" sz="1200" b="0" i="0" dirty="0">
                          <a:latin typeface="Microsoft YaHei UI Light" panose="020B0502040204020203" pitchFamily="34" charset="-122"/>
                          <a:ea typeface="Microsoft YaHei UI Light" panose="020B0502040204020203" pitchFamily="34" charset="-122"/>
                        </a:rPr>
                        <a:t>做算子库优化，不支持</a:t>
                      </a:r>
                      <a:r>
                        <a:rPr lang="en-US" altLang="zh-CN" sz="1200" b="0" i="0" dirty="0">
                          <a:latin typeface="Microsoft YaHei UI Light" panose="020B0502040204020203" pitchFamily="34" charset="-122"/>
                          <a:ea typeface="Microsoft YaHei UI Light" panose="020B0502040204020203" pitchFamily="34" charset="-122"/>
                        </a:rPr>
                        <a:t>finetune</a:t>
                      </a:r>
                    </a:p>
                  </a:txBody>
                  <a:tcPr/>
                </a:tc>
                <a:tc>
                  <a:txBody>
                    <a:bodyPr/>
                    <a:lstStyle/>
                    <a:p>
                      <a:r>
                        <a:rPr lang="en-US" sz="1200" b="0" i="0" dirty="0" err="1">
                          <a:latin typeface="Microsoft YaHei UI Light" panose="020B0502040204020203" pitchFamily="34" charset="-122"/>
                          <a:ea typeface="Microsoft YaHei UI Light" panose="020B0502040204020203" pitchFamily="34" charset="-122"/>
                        </a:rPr>
                        <a:t>Llama</a:t>
                      </a:r>
                      <a:r>
                        <a:rPr lang="en-US" altLang="zh-CN" sz="1200" b="0" i="0" dirty="0" err="1">
                          <a:latin typeface="Microsoft YaHei UI Light" panose="020B0502040204020203" pitchFamily="34" charset="-122"/>
                          <a:ea typeface="Microsoft YaHei UI Light" panose="020B0502040204020203" pitchFamily="34" charset="-122"/>
                        </a:rPr>
                        <a:t>.cpp</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a:t>
                      </a:r>
                      <a:r>
                        <a:rPr lang="en-US" altLang="zh-CN" sz="1200" b="0" i="0" dirty="0" err="1">
                          <a:latin typeface="Microsoft YaHei UI Light" panose="020B0502040204020203" pitchFamily="34" charset="-122"/>
                          <a:ea typeface="Microsoft YaHei UI Light" panose="020B0502040204020203" pitchFamily="34" charset="-122"/>
                        </a:rPr>
                        <a:t>vLLM</a:t>
                      </a:r>
                      <a:endParaRPr lang="en-US" altLang="zh-CN" sz="1200" b="0" i="0" dirty="0">
                        <a:latin typeface="Microsoft YaHei UI Light" panose="020B0502040204020203" pitchFamily="34" charset="-122"/>
                        <a:ea typeface="Microsoft YaHei UI Light" panose="020B0502040204020203" pitchFamily="34" charset="-122"/>
                      </a:endParaRPr>
                    </a:p>
                    <a:p>
                      <a:r>
                        <a:rPr lang="en-US" altLang="zh-CN" sz="1200" b="0" i="0" dirty="0">
                          <a:latin typeface="Microsoft YaHei UI Light" panose="020B0502040204020203" pitchFamily="34" charset="-122"/>
                          <a:ea typeface="Microsoft YaHei UI Light" panose="020B0502040204020203" pitchFamily="34" charset="-122"/>
                        </a:rPr>
                        <a:t>Nvidia</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Tensorrt-llm</a:t>
                      </a:r>
                      <a:endParaRPr lang="en-US" altLang="zh-CN" sz="1200" b="0" i="0" dirty="0">
                        <a:latin typeface="Microsoft YaHei UI Light" panose="020B0502040204020203" pitchFamily="34" charset="-122"/>
                        <a:ea typeface="Microsoft YaHei UI Light" panose="020B0502040204020203" pitchFamily="34" charset="-122"/>
                      </a:endParaRPr>
                    </a:p>
                    <a:p>
                      <a:r>
                        <a:rPr lang="en-US" altLang="zh-CN" sz="1200" b="0" i="0" dirty="0">
                          <a:latin typeface="Microsoft YaHei UI Light" panose="020B0502040204020203" pitchFamily="34" charset="-122"/>
                          <a:ea typeface="Microsoft YaHei UI Light" panose="020B0502040204020203" pitchFamily="34" charset="-122"/>
                        </a:rPr>
                        <a:t>Apple</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MLX</a:t>
                      </a:r>
                      <a:endParaRPr lang="en-US"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3155525775"/>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推理量化和压缩格式</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a:latin typeface="Microsoft YaHei UI Light" panose="020B0502040204020203" pitchFamily="34" charset="-122"/>
                          <a:ea typeface="Microsoft YaHei UI Light" panose="020B0502040204020203" pitchFamily="34" charset="-122"/>
                        </a:rPr>
                        <a:t>GTPQ</a:t>
                      </a:r>
                      <a:r>
                        <a:rPr lang="en-US" altLang="zh-CN" sz="1200" b="0" i="0" dirty="0">
                          <a:latin typeface="Microsoft YaHei UI Light" panose="020B0502040204020203" pitchFamily="34" charset="-122"/>
                          <a:ea typeface="Microsoft YaHei UI Light" panose="020B0502040204020203" pitchFamily="34" charset="-122"/>
                        </a:rPr>
                        <a:t>/</a:t>
                      </a:r>
                      <a:r>
                        <a:rPr lang="en-US" altLang="zh-CN" sz="1200" b="0" i="0" dirty="0" err="1">
                          <a:latin typeface="Microsoft YaHei UI Light" panose="020B0502040204020203" pitchFamily="34" charset="-122"/>
                          <a:ea typeface="Microsoft YaHei UI Light" panose="020B0502040204020203" pitchFamily="34" charset="-122"/>
                        </a:rPr>
                        <a:t>AutoGTPQ</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(GPU)</a:t>
                      </a:r>
                    </a:p>
                    <a:p>
                      <a:r>
                        <a:rPr lang="en-US" altLang="zh-CN" sz="1200" b="0" i="0" dirty="0">
                          <a:latin typeface="Microsoft YaHei UI Light" panose="020B0502040204020203" pitchFamily="34" charset="-122"/>
                          <a:ea typeface="Microsoft YaHei UI Light" panose="020B0502040204020203" pitchFamily="34" charset="-122"/>
                        </a:rPr>
                        <a:t>GGUF(CPU)</a:t>
                      </a:r>
                    </a:p>
                    <a:p>
                      <a:r>
                        <a:rPr lang="en-US" altLang="zh-CN" sz="1200" b="0" i="0" dirty="0">
                          <a:latin typeface="Microsoft YaHei UI Light" panose="020B0502040204020203" pitchFamily="34" charset="-122"/>
                          <a:ea typeface="Microsoft YaHei UI Light" panose="020B0502040204020203" pitchFamily="34" charset="-122"/>
                        </a:rPr>
                        <a:t>AWQ</a:t>
                      </a:r>
                      <a:endParaRPr lang="en-US"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742071498"/>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推理低</a:t>
                      </a:r>
                      <a:r>
                        <a:rPr lang="zh-CN" altLang="en-US" sz="1200" b="0" i="0" dirty="0">
                          <a:latin typeface="Microsoft YaHei UI Light" panose="020B0502040204020203" pitchFamily="34" charset="-122"/>
                          <a:ea typeface="Microsoft YaHei UI Light" panose="020B0502040204020203" pitchFamily="34" charset="-122"/>
                        </a:rPr>
                        <a:t> </a:t>
                      </a:r>
                      <a:r>
                        <a:rPr lang="en-US" sz="1200" b="0" i="0" dirty="0">
                          <a:latin typeface="Microsoft YaHei UI Light" panose="020B0502040204020203" pitchFamily="34" charset="-122"/>
                          <a:ea typeface="Microsoft YaHei UI Light" panose="020B0502040204020203" pitchFamily="34" charset="-122"/>
                        </a:rPr>
                        <a:t>bit</a:t>
                      </a:r>
                      <a:r>
                        <a:rPr lang="zh-CN" altLang="en-US" sz="1200" b="0" i="0" dirty="0">
                          <a:latin typeface="Microsoft YaHei UI Light" panose="020B0502040204020203" pitchFamily="34" charset="-122"/>
                          <a:ea typeface="Microsoft YaHei UI Light" panose="020B0502040204020203" pitchFamily="34" charset="-122"/>
                        </a:rPr>
                        <a:t> 权重标准</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altLang="zh-CN" sz="1200" b="0" i="0" dirty="0">
                          <a:latin typeface="Microsoft YaHei UI Light" panose="020B0502040204020203" pitchFamily="34" charset="-122"/>
                          <a:ea typeface="Microsoft YaHei UI Light" panose="020B0502040204020203" pitchFamily="34" charset="-122"/>
                        </a:rPr>
                        <a:t>bfloat16,</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fp8,</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int8</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Microsoft YaHei UI Light" panose="020B0502040204020203" pitchFamily="34" charset="-122"/>
                          <a:ea typeface="Microsoft YaHei UI Light" panose="020B0502040204020203" pitchFamily="34" charset="-122"/>
                        </a:rPr>
                        <a:t>OCP </a:t>
                      </a:r>
                      <a:r>
                        <a:rPr lang="en-US" sz="1200" b="0" i="0" dirty="0" err="1">
                          <a:latin typeface="Microsoft YaHei UI Light" panose="020B0502040204020203" pitchFamily="34" charset="-122"/>
                          <a:ea typeface="Microsoft YaHei UI Light" panose="020B0502040204020203" pitchFamily="34" charset="-122"/>
                        </a:rPr>
                        <a:t>Microscaling</a:t>
                      </a:r>
                      <a:r>
                        <a:rPr lang="en-US" sz="1200" b="0" i="0" dirty="0">
                          <a:latin typeface="Microsoft YaHei UI Light" panose="020B0502040204020203" pitchFamily="34" charset="-122"/>
                          <a:ea typeface="Microsoft YaHei UI Light" panose="020B0502040204020203" pitchFamily="34" charset="-122"/>
                        </a:rPr>
                        <a:t> Formats</a:t>
                      </a:r>
                    </a:p>
                  </a:txBody>
                  <a:tcPr/>
                </a:tc>
                <a:extLst>
                  <a:ext uri="{0D108BD9-81ED-4DB2-BD59-A6C34878D82A}">
                    <a16:rowId xmlns:a16="http://schemas.microsoft.com/office/drawing/2014/main" val="1899763829"/>
                  </a:ext>
                </a:extLst>
              </a:tr>
              <a:tr h="548241">
                <a:tc>
                  <a:txBody>
                    <a:bodyPr/>
                    <a:lstStyle/>
                    <a:p>
                      <a:r>
                        <a:rPr lang="zh-CN" altLang="en-US" sz="1200" b="0" i="0" dirty="0">
                          <a:latin typeface="Microsoft YaHei UI Light" panose="020B0502040204020203" pitchFamily="34" charset="-122"/>
                          <a:ea typeface="Microsoft YaHei UI Light" panose="020B0502040204020203" pitchFamily="34" charset="-122"/>
                        </a:rPr>
                        <a:t>微调模型格式</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err="1">
                          <a:latin typeface="Microsoft YaHei UI Light" panose="020B0502040204020203" pitchFamily="34" charset="-122"/>
                          <a:ea typeface="Microsoft YaHei UI Light" panose="020B0502040204020203" pitchFamily="34" charset="-122"/>
                        </a:rPr>
                        <a:t>PyTorch</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ckpt</a:t>
                      </a:r>
                      <a:endParaRPr lang="en-US" altLang="zh-CN" sz="1200" b="0" i="0" dirty="0">
                        <a:latin typeface="Microsoft YaHei UI Light" panose="020B0502040204020203" pitchFamily="34" charset="-122"/>
                        <a:ea typeface="Microsoft YaHei UI Light" panose="020B0502040204020203" pitchFamily="34" charset="-122"/>
                      </a:endParaRPr>
                    </a:p>
                    <a:p>
                      <a:r>
                        <a:rPr lang="en-US" sz="1200" b="0" i="0" dirty="0">
                          <a:latin typeface="Microsoft YaHei UI Light" panose="020B0502040204020203" pitchFamily="34" charset="-122"/>
                          <a:ea typeface="Microsoft YaHei UI Light" panose="020B0502040204020203" pitchFamily="34" charset="-122"/>
                        </a:rPr>
                        <a:t>HF</a:t>
                      </a:r>
                      <a:r>
                        <a:rPr lang="en-US" altLang="zh-CN" sz="1200" b="0" i="0" dirty="0">
                          <a:latin typeface="Microsoft YaHei UI Light" panose="020B0502040204020203" pitchFamily="34" charset="-122"/>
                          <a:ea typeface="Microsoft YaHei UI Light" panose="020B0502040204020203" pitchFamily="34" charset="-122"/>
                        </a:rPr>
                        <a:t>:</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err="1">
                          <a:latin typeface="Microsoft YaHei UI Light" panose="020B0502040204020203" pitchFamily="34" charset="-122"/>
                          <a:ea typeface="Microsoft YaHei UI Light" panose="020B0502040204020203" pitchFamily="34" charset="-122"/>
                        </a:rPr>
                        <a:t>safetensor</a:t>
                      </a:r>
                      <a:endParaRPr lang="en-US" altLang="zh-CN"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2813625611"/>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微调重低bit权重量化</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altLang="zh-CN" sz="1200" b="0" i="0" dirty="0" err="1">
                          <a:latin typeface="Microsoft YaHei UI Light" panose="020B0502040204020203" pitchFamily="34" charset="-122"/>
                          <a:ea typeface="Microsoft YaHei UI Light" panose="020B0502040204020203" pitchFamily="34" charset="-122"/>
                        </a:rPr>
                        <a:t>QLoRa</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NF4</a:t>
                      </a:r>
                    </a:p>
                  </a:txBody>
                  <a:tcPr/>
                </a:tc>
                <a:extLst>
                  <a:ext uri="{0D108BD9-81ED-4DB2-BD59-A6C34878D82A}">
                    <a16:rowId xmlns:a16="http://schemas.microsoft.com/office/drawing/2014/main" val="2143375851"/>
                  </a:ext>
                </a:extLst>
              </a:tr>
              <a:tr h="548241">
                <a:tc>
                  <a:txBody>
                    <a:bodyPr/>
                    <a:lstStyle/>
                    <a:p>
                      <a:r>
                        <a:rPr lang="en-US" sz="1200" b="0" i="0" dirty="0" err="1">
                          <a:latin typeface="Microsoft YaHei UI Light" panose="020B0502040204020203" pitchFamily="34" charset="-122"/>
                          <a:ea typeface="Microsoft YaHei UI Light" panose="020B0502040204020203" pitchFamily="34" charset="-122"/>
                        </a:rPr>
                        <a:t>模型打包格式</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sz="1200" b="0" i="0" dirty="0">
                          <a:latin typeface="Microsoft YaHei UI Light" panose="020B0502040204020203" pitchFamily="34" charset="-122"/>
                          <a:ea typeface="Microsoft YaHei UI Light" panose="020B0502040204020203" pitchFamily="34" charset="-122"/>
                        </a:rPr>
                        <a:t>Docker</a:t>
                      </a:r>
                      <a:r>
                        <a:rPr lang="zh-CN" altLang="en-US" sz="1200" b="0" i="0" dirty="0">
                          <a:latin typeface="Microsoft YaHei UI Light" panose="020B0502040204020203" pitchFamily="34" charset="-122"/>
                          <a:ea typeface="Microsoft YaHei UI Light" panose="020B0502040204020203" pitchFamily="34" charset="-122"/>
                        </a:rPr>
                        <a:t> </a:t>
                      </a:r>
                      <a:r>
                        <a:rPr lang="en-US" altLang="zh-CN" sz="1200" b="0" i="0" dirty="0">
                          <a:latin typeface="Microsoft YaHei UI Light" panose="020B0502040204020203" pitchFamily="34" charset="-122"/>
                          <a:ea typeface="Microsoft YaHei UI Light" panose="020B0502040204020203" pitchFamily="34" charset="-122"/>
                        </a:rPr>
                        <a:t>format</a:t>
                      </a:r>
                      <a:endParaRPr lang="en-US" sz="1200" b="0" i="0" dirty="0">
                        <a:latin typeface="Microsoft YaHei UI Light" panose="020B0502040204020203" pitchFamily="34" charset="-122"/>
                        <a:ea typeface="Microsoft YaHei UI Light" panose="020B0502040204020203" pitchFamily="34" charset="-122"/>
                      </a:endParaRPr>
                    </a:p>
                  </a:txBody>
                  <a:tcPr/>
                </a:tc>
                <a:tc>
                  <a:txBody>
                    <a:bodyPr/>
                    <a:lstStyle/>
                    <a:p>
                      <a:r>
                        <a:rPr lang="en-US" altLang="zh-CN" sz="1200" b="0" i="0" dirty="0" err="1">
                          <a:latin typeface="Microsoft YaHei UI Light" panose="020B0502040204020203" pitchFamily="34" charset="-122"/>
                          <a:ea typeface="Microsoft YaHei UI Light" panose="020B0502040204020203" pitchFamily="34" charset="-122"/>
                        </a:rPr>
                        <a:t>HippoEngine</a:t>
                      </a:r>
                      <a:endParaRPr lang="en-US" altLang="zh-CN" sz="1200" b="0" i="0" dirty="0">
                        <a:latin typeface="Microsoft YaHei UI Light" panose="020B0502040204020203" pitchFamily="34" charset="-122"/>
                        <a:ea typeface="Microsoft YaHei UI Light" panose="020B0502040204020203" pitchFamily="34" charset="-122"/>
                      </a:endParaRPr>
                    </a:p>
                  </a:txBody>
                  <a:tcPr/>
                </a:tc>
                <a:extLst>
                  <a:ext uri="{0D108BD9-81ED-4DB2-BD59-A6C34878D82A}">
                    <a16:rowId xmlns:a16="http://schemas.microsoft.com/office/drawing/2014/main" val="325675816"/>
                  </a:ext>
                </a:extLst>
              </a:tr>
            </a:tbl>
          </a:graphicData>
        </a:graphic>
      </p:graphicFrame>
    </p:spTree>
    <p:extLst>
      <p:ext uri="{BB962C8B-B14F-4D97-AF65-F5344CB8AC3E}">
        <p14:creationId xmlns:p14="http://schemas.microsoft.com/office/powerpoint/2010/main" val="3514518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913AC-0866-CD2F-DE1B-15C410D19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FBF2C-027C-84E2-CF5E-63599B0BA56B}"/>
              </a:ext>
            </a:extLst>
          </p:cNvPr>
          <p:cNvSpPr>
            <a:spLocks noGrp="1"/>
          </p:cNvSpPr>
          <p:nvPr>
            <p:ph type="title"/>
          </p:nvPr>
        </p:nvSpPr>
        <p:spPr/>
        <p:txBody>
          <a:bodyPr/>
          <a:lstStyle/>
          <a:p>
            <a:r>
              <a:rPr lang="en-US" dirty="0" err="1"/>
              <a:t>Web演进历史和基于GAI的智慧互联网</a:t>
            </a:r>
            <a:endParaRPr lang="en-US" dirty="0"/>
          </a:p>
        </p:txBody>
      </p:sp>
      <p:sp>
        <p:nvSpPr>
          <p:cNvPr id="3" name="Content Placeholder 2">
            <a:extLst>
              <a:ext uri="{FF2B5EF4-FFF2-40B4-BE49-F238E27FC236}">
                <a16:creationId xmlns:a16="http://schemas.microsoft.com/office/drawing/2014/main" id="{6FD7253B-DBBD-81C2-8530-1DEE7922FC38}"/>
              </a:ext>
            </a:extLst>
          </p:cNvPr>
          <p:cNvSpPr>
            <a:spLocks noGrp="1"/>
          </p:cNvSpPr>
          <p:nvPr>
            <p:ph idx="1"/>
          </p:nvPr>
        </p:nvSpPr>
        <p:spPr>
          <a:xfrm>
            <a:off x="208613" y="1690687"/>
            <a:ext cx="5427689" cy="5046443"/>
          </a:xfrm>
        </p:spPr>
        <p:txBody>
          <a:bodyPr>
            <a:normAutofit fontScale="62500" lnSpcReduction="20000"/>
          </a:bodyPr>
          <a:lstStyle/>
          <a:p>
            <a:pPr>
              <a:lnSpc>
                <a:spcPct val="120000"/>
              </a:lnSpc>
            </a:pPr>
            <a:r>
              <a:rPr lang="en-US" dirty="0"/>
              <a:t>Web</a:t>
            </a:r>
            <a:r>
              <a:rPr lang="zh-CN" altLang="en-US" dirty="0"/>
              <a:t> </a:t>
            </a:r>
            <a:r>
              <a:rPr lang="en-US" altLang="zh-CN" dirty="0"/>
              <a:t>1.0</a:t>
            </a:r>
            <a:r>
              <a:rPr lang="zh-CN" altLang="en-US" dirty="0"/>
              <a:t> </a:t>
            </a:r>
            <a:r>
              <a:rPr lang="en-US" altLang="zh-CN" dirty="0"/>
              <a:t>–</a:t>
            </a:r>
            <a:r>
              <a:rPr lang="zh-CN" altLang="en-US" dirty="0"/>
              <a:t> </a:t>
            </a:r>
            <a:r>
              <a:rPr lang="en-US" altLang="zh-CN" dirty="0"/>
              <a:t>Web</a:t>
            </a:r>
            <a:r>
              <a:rPr lang="zh-CN" altLang="en-US" dirty="0"/>
              <a:t> </a:t>
            </a:r>
            <a:r>
              <a:rPr lang="en-US" altLang="zh-CN" dirty="0"/>
              <a:t>of</a:t>
            </a:r>
            <a:r>
              <a:rPr lang="zh-CN" altLang="en-US" dirty="0"/>
              <a:t> </a:t>
            </a:r>
            <a:r>
              <a:rPr lang="en-US" altLang="zh-CN" dirty="0"/>
              <a:t>Document</a:t>
            </a:r>
            <a:r>
              <a:rPr lang="zh-CN" altLang="en-US" dirty="0"/>
              <a:t>，文本的数字化和互联</a:t>
            </a:r>
            <a:endParaRPr lang="en-US" dirty="0"/>
          </a:p>
          <a:p>
            <a:pPr lvl="1">
              <a:lnSpc>
                <a:spcPct val="120000"/>
              </a:lnSpc>
            </a:pPr>
            <a:r>
              <a:rPr lang="en-US" dirty="0" err="1"/>
              <a:t>内容生产端</a:t>
            </a:r>
            <a:r>
              <a:rPr lang="zh-CN" altLang="en-US" dirty="0"/>
              <a:t>：</a:t>
            </a:r>
            <a:r>
              <a:rPr lang="en-US" dirty="0"/>
              <a:t>PC</a:t>
            </a:r>
            <a:r>
              <a:rPr lang="zh-CN" altLang="en-US" dirty="0"/>
              <a:t> </a:t>
            </a:r>
            <a:r>
              <a:rPr lang="en-US" altLang="zh-CN" dirty="0"/>
              <a:t>–</a:t>
            </a:r>
            <a:r>
              <a:rPr lang="zh-CN" altLang="en-US" dirty="0"/>
              <a:t> 海量的文本数字化</a:t>
            </a:r>
            <a:endParaRPr lang="en-US" altLang="zh-CN" dirty="0"/>
          </a:p>
          <a:p>
            <a:pPr lvl="1">
              <a:lnSpc>
                <a:spcPct val="120000"/>
              </a:lnSpc>
            </a:pPr>
            <a:r>
              <a:rPr lang="en-US" dirty="0" err="1"/>
              <a:t>内容</a:t>
            </a:r>
            <a:r>
              <a:rPr lang="zh-CN" altLang="en-US" dirty="0"/>
              <a:t>消费端：</a:t>
            </a:r>
            <a:r>
              <a:rPr lang="en-US" altLang="zh-CN" dirty="0"/>
              <a:t>PC</a:t>
            </a:r>
            <a:r>
              <a:rPr lang="zh-CN" altLang="en-US" dirty="0"/>
              <a:t> 浏览器客户端</a:t>
            </a:r>
            <a:endParaRPr lang="en-US" altLang="zh-CN" dirty="0"/>
          </a:p>
          <a:p>
            <a:pPr lvl="1">
              <a:lnSpc>
                <a:spcPct val="120000"/>
              </a:lnSpc>
            </a:pPr>
            <a:r>
              <a:rPr lang="zh-CN" altLang="en-US" dirty="0"/>
              <a:t>内容导航：</a:t>
            </a:r>
            <a:r>
              <a:rPr lang="en-US" altLang="zh-CN" dirty="0"/>
              <a:t>Yahoo</a:t>
            </a:r>
            <a:r>
              <a:rPr lang="zh-CN" altLang="en-US" dirty="0"/>
              <a:t>，</a:t>
            </a:r>
            <a:r>
              <a:rPr lang="en-US" altLang="zh-CN" dirty="0"/>
              <a:t>Google</a:t>
            </a:r>
          </a:p>
          <a:p>
            <a:pPr>
              <a:lnSpc>
                <a:spcPct val="120000"/>
              </a:lnSpc>
            </a:pPr>
            <a:r>
              <a:rPr lang="en-US" altLang="zh-CN" dirty="0"/>
              <a:t>Web</a:t>
            </a:r>
            <a:r>
              <a:rPr lang="zh-CN" altLang="en-US" dirty="0"/>
              <a:t> </a:t>
            </a:r>
            <a:r>
              <a:rPr lang="en-US" altLang="zh-CN" dirty="0"/>
              <a:t>2.0</a:t>
            </a:r>
            <a:r>
              <a:rPr lang="zh-CN" altLang="en-US" dirty="0"/>
              <a:t> </a:t>
            </a:r>
            <a:r>
              <a:rPr lang="en-US" altLang="zh-CN" dirty="0"/>
              <a:t>-</a:t>
            </a:r>
            <a:r>
              <a:rPr lang="zh-CN" altLang="en-US" dirty="0"/>
              <a:t> </a:t>
            </a:r>
            <a:r>
              <a:rPr lang="en-US" altLang="zh-CN" dirty="0"/>
              <a:t>Web</a:t>
            </a:r>
            <a:r>
              <a:rPr lang="zh-CN" altLang="en-US" dirty="0"/>
              <a:t> </a:t>
            </a:r>
            <a:r>
              <a:rPr lang="en-US" altLang="zh-CN" dirty="0"/>
              <a:t>of</a:t>
            </a:r>
            <a:r>
              <a:rPr lang="zh-CN" altLang="en-US" dirty="0"/>
              <a:t> </a:t>
            </a:r>
            <a:r>
              <a:rPr lang="en-US" altLang="zh-CN" dirty="0"/>
              <a:t>Services</a:t>
            </a:r>
            <a:r>
              <a:rPr lang="zh-CN" altLang="en-US" dirty="0"/>
              <a:t> </a:t>
            </a:r>
            <a:r>
              <a:rPr lang="en-US" altLang="zh-CN" dirty="0"/>
              <a:t>APIs</a:t>
            </a:r>
            <a:r>
              <a:rPr lang="zh-CN" altLang="en-US" dirty="0"/>
              <a:t>，</a:t>
            </a:r>
            <a:r>
              <a:rPr lang="en-US" altLang="zh-CN" dirty="0"/>
              <a:t>UGC</a:t>
            </a:r>
            <a:r>
              <a:rPr lang="zh-CN" altLang="en-US" dirty="0"/>
              <a:t> 内容社区</a:t>
            </a:r>
            <a:endParaRPr lang="en-US" altLang="zh-CN" dirty="0"/>
          </a:p>
          <a:p>
            <a:pPr lvl="1">
              <a:lnSpc>
                <a:spcPct val="120000"/>
              </a:lnSpc>
            </a:pPr>
            <a:r>
              <a:rPr lang="en-US" dirty="0" err="1"/>
              <a:t>内容</a:t>
            </a:r>
            <a:r>
              <a:rPr lang="zh-CN" altLang="en-US" dirty="0"/>
              <a:t>生产端：手机相机，低成本高质量的硬件</a:t>
            </a:r>
            <a:r>
              <a:rPr lang="en-US" altLang="zh-CN" dirty="0"/>
              <a:t>+</a:t>
            </a:r>
            <a:r>
              <a:rPr lang="zh-CN" altLang="en-US" dirty="0"/>
              <a:t>内容生成模版</a:t>
            </a:r>
            <a:endParaRPr lang="en-US" altLang="zh-CN" dirty="0"/>
          </a:p>
          <a:p>
            <a:pPr lvl="1">
              <a:lnSpc>
                <a:spcPct val="120000"/>
              </a:lnSpc>
            </a:pPr>
            <a:r>
              <a:rPr lang="en-US" dirty="0" err="1"/>
              <a:t>内容</a:t>
            </a:r>
            <a:r>
              <a:rPr lang="zh-CN" altLang="en-US" dirty="0"/>
              <a:t>消费端：</a:t>
            </a:r>
            <a:r>
              <a:rPr lang="en-US" altLang="zh-CN" dirty="0"/>
              <a:t>Super</a:t>
            </a:r>
            <a:r>
              <a:rPr lang="zh-CN" altLang="en-US" dirty="0"/>
              <a:t> </a:t>
            </a:r>
            <a:r>
              <a:rPr lang="en-US" altLang="zh-CN" dirty="0"/>
              <a:t>App</a:t>
            </a:r>
            <a:r>
              <a:rPr lang="zh-CN" altLang="en-US" dirty="0"/>
              <a:t>（微信，</a:t>
            </a:r>
            <a:r>
              <a:rPr lang="en-US" altLang="zh-CN" dirty="0"/>
              <a:t>TikTok</a:t>
            </a:r>
            <a:r>
              <a:rPr lang="zh-CN" altLang="en-US" dirty="0"/>
              <a:t>，</a:t>
            </a:r>
            <a:r>
              <a:rPr lang="en-US" altLang="zh-CN" dirty="0" err="1"/>
              <a:t>Youtube</a:t>
            </a:r>
            <a:r>
              <a:rPr lang="zh-CN" altLang="en-US" dirty="0"/>
              <a:t>，直播）</a:t>
            </a:r>
            <a:endParaRPr lang="en-US" altLang="zh-CN" dirty="0"/>
          </a:p>
          <a:p>
            <a:pPr lvl="1">
              <a:lnSpc>
                <a:spcPct val="120000"/>
              </a:lnSpc>
            </a:pPr>
            <a:r>
              <a:rPr lang="zh-CN" altLang="en-US" dirty="0"/>
              <a:t>内容导航：内容社区，社交平台</a:t>
            </a:r>
            <a:endParaRPr lang="en-US" altLang="zh-CN" dirty="0"/>
          </a:p>
          <a:p>
            <a:pPr lvl="1">
              <a:lnSpc>
                <a:spcPct val="120000"/>
              </a:lnSpc>
            </a:pPr>
            <a:r>
              <a:rPr lang="en-US" altLang="zh-CN" dirty="0"/>
              <a:t>App</a:t>
            </a:r>
            <a:r>
              <a:rPr lang="zh-CN" altLang="en-US" dirty="0"/>
              <a:t> 是</a:t>
            </a:r>
            <a:r>
              <a:rPr lang="en-US" altLang="zh-CN" dirty="0"/>
              <a:t>web</a:t>
            </a:r>
            <a:r>
              <a:rPr lang="zh-CN" altLang="en-US" dirty="0"/>
              <a:t> </a:t>
            </a:r>
            <a:r>
              <a:rPr lang="en-US" altLang="zh-CN" dirty="0"/>
              <a:t>service</a:t>
            </a:r>
            <a:r>
              <a:rPr lang="zh-CN" altLang="en-US" dirty="0"/>
              <a:t>（搜索、地图、支付、服务）的组合</a:t>
            </a:r>
            <a:endParaRPr lang="en-US" altLang="zh-CN" dirty="0"/>
          </a:p>
          <a:p>
            <a:pPr>
              <a:lnSpc>
                <a:spcPct val="120000"/>
              </a:lnSpc>
            </a:pPr>
            <a:r>
              <a:rPr lang="en-US" altLang="zh-CN" dirty="0"/>
              <a:t>Web</a:t>
            </a:r>
            <a:r>
              <a:rPr lang="zh-CN" altLang="en-US" dirty="0"/>
              <a:t> </a:t>
            </a:r>
            <a:r>
              <a:rPr lang="en-US" altLang="zh-CN" dirty="0"/>
              <a:t>3.0</a:t>
            </a:r>
            <a:r>
              <a:rPr lang="zh-CN" altLang="en-US" dirty="0"/>
              <a:t> </a:t>
            </a:r>
            <a:r>
              <a:rPr lang="en-US" altLang="zh-CN" dirty="0"/>
              <a:t>–</a:t>
            </a:r>
            <a:r>
              <a:rPr lang="zh-CN" altLang="en-US" dirty="0"/>
              <a:t> 智慧互联网（</a:t>
            </a:r>
            <a:r>
              <a:rPr lang="en-US" altLang="zh-CN" dirty="0"/>
              <a:t>Web</a:t>
            </a:r>
            <a:r>
              <a:rPr lang="zh-CN" altLang="en-US" dirty="0"/>
              <a:t> </a:t>
            </a:r>
            <a:r>
              <a:rPr lang="en-US" altLang="zh-CN" dirty="0"/>
              <a:t>of</a:t>
            </a:r>
            <a:r>
              <a:rPr lang="zh-CN" altLang="en-US" dirty="0"/>
              <a:t> </a:t>
            </a:r>
            <a:r>
              <a:rPr lang="en-US" altLang="zh-CN" dirty="0"/>
              <a:t>Models</a:t>
            </a:r>
            <a:r>
              <a:rPr lang="zh-CN" altLang="en-US" dirty="0"/>
              <a:t>），</a:t>
            </a:r>
            <a:r>
              <a:rPr lang="en-US" altLang="zh-CN" dirty="0"/>
              <a:t>Web</a:t>
            </a:r>
            <a:r>
              <a:rPr lang="zh-CN" altLang="en-US" dirty="0"/>
              <a:t> </a:t>
            </a:r>
            <a:r>
              <a:rPr lang="en-US" altLang="zh-CN" dirty="0"/>
              <a:t>3.0</a:t>
            </a:r>
            <a:r>
              <a:rPr lang="zh-CN" altLang="en-US" dirty="0"/>
              <a:t> 原本是</a:t>
            </a:r>
            <a:r>
              <a:rPr lang="en-US" altLang="zh-CN" dirty="0"/>
              <a:t>W3C</a:t>
            </a:r>
            <a:r>
              <a:rPr lang="zh-CN" altLang="en-US" dirty="0"/>
              <a:t>提出的基于知识图谱的语义网（</a:t>
            </a:r>
            <a:r>
              <a:rPr lang="en-US" altLang="zh-CN" dirty="0"/>
              <a:t>semantic</a:t>
            </a:r>
            <a:r>
              <a:rPr lang="zh-CN" altLang="en-US" dirty="0"/>
              <a:t> </a:t>
            </a:r>
            <a:r>
              <a:rPr lang="en-US" altLang="zh-CN" dirty="0"/>
              <a:t>web</a:t>
            </a:r>
            <a:r>
              <a:rPr lang="zh-CN" altLang="en-US" dirty="0"/>
              <a:t>）</a:t>
            </a:r>
            <a:endParaRPr lang="en-US" altLang="zh-CN" dirty="0"/>
          </a:p>
          <a:p>
            <a:pPr lvl="1">
              <a:lnSpc>
                <a:spcPct val="120000"/>
              </a:lnSpc>
            </a:pPr>
            <a:r>
              <a:rPr lang="en-US" dirty="0" err="1"/>
              <a:t>内容</a:t>
            </a:r>
            <a:r>
              <a:rPr lang="zh-CN" altLang="en-US" dirty="0"/>
              <a:t>生产端：</a:t>
            </a:r>
            <a:r>
              <a:rPr lang="en-US" altLang="zh-CN" dirty="0"/>
              <a:t>GAI</a:t>
            </a:r>
            <a:r>
              <a:rPr lang="zh-CN" altLang="en-US" dirty="0"/>
              <a:t> </a:t>
            </a:r>
            <a:r>
              <a:rPr lang="en-US" altLang="zh-CN" dirty="0"/>
              <a:t>model</a:t>
            </a:r>
            <a:r>
              <a:rPr lang="zh-CN" altLang="en-US" dirty="0"/>
              <a:t> </a:t>
            </a:r>
            <a:r>
              <a:rPr lang="en-US" altLang="zh-CN" dirty="0"/>
              <a:t>–</a:t>
            </a:r>
            <a:r>
              <a:rPr lang="zh-CN" altLang="en-US" dirty="0"/>
              <a:t> 知识的</a:t>
            </a:r>
            <a:r>
              <a:rPr lang="en-US" altLang="zh-CN" dirty="0"/>
              <a:t>model</a:t>
            </a:r>
            <a:r>
              <a:rPr lang="zh-CN" altLang="en-US" dirty="0"/>
              <a:t>化，个性化</a:t>
            </a:r>
            <a:endParaRPr lang="en-US" altLang="zh-CN" dirty="0"/>
          </a:p>
          <a:p>
            <a:pPr lvl="1">
              <a:lnSpc>
                <a:spcPct val="120000"/>
              </a:lnSpc>
            </a:pPr>
            <a:r>
              <a:rPr lang="en-US" dirty="0" err="1"/>
              <a:t>内容</a:t>
            </a:r>
            <a:r>
              <a:rPr lang="zh-CN" altLang="en-US" dirty="0"/>
              <a:t>消费端：</a:t>
            </a:r>
            <a:r>
              <a:rPr lang="en-US" altLang="zh-CN" dirty="0"/>
              <a:t>GAI</a:t>
            </a:r>
            <a:r>
              <a:rPr lang="zh-CN" altLang="en-US" dirty="0"/>
              <a:t> 浏览器，</a:t>
            </a:r>
            <a:r>
              <a:rPr lang="en-US" altLang="zh-CN" dirty="0"/>
              <a:t>GAI</a:t>
            </a:r>
            <a:r>
              <a:rPr lang="zh-CN" altLang="en-US" dirty="0"/>
              <a:t> 计算机</a:t>
            </a:r>
            <a:endParaRPr lang="en-US" altLang="zh-CN" dirty="0"/>
          </a:p>
          <a:p>
            <a:pPr lvl="1">
              <a:lnSpc>
                <a:spcPct val="120000"/>
              </a:lnSpc>
            </a:pPr>
            <a:r>
              <a:rPr lang="en-US" dirty="0" err="1"/>
              <a:t>内容导航</a:t>
            </a:r>
            <a:r>
              <a:rPr lang="zh-CN" altLang="en-US" dirty="0"/>
              <a:t>：</a:t>
            </a:r>
            <a:r>
              <a:rPr lang="en-US" altLang="zh-CN" dirty="0"/>
              <a:t>Personal</a:t>
            </a:r>
            <a:r>
              <a:rPr lang="zh-CN" altLang="en-US" dirty="0"/>
              <a:t> </a:t>
            </a:r>
            <a:r>
              <a:rPr lang="en-US" altLang="zh-CN" dirty="0"/>
              <a:t>Assistant</a:t>
            </a:r>
            <a:r>
              <a:rPr lang="zh-CN" altLang="en-US" dirty="0"/>
              <a:t>，</a:t>
            </a:r>
            <a:r>
              <a:rPr lang="en-US" altLang="zh-CN" dirty="0"/>
              <a:t>UGC</a:t>
            </a:r>
            <a:r>
              <a:rPr lang="zh-CN" altLang="en-US" dirty="0"/>
              <a:t>社区</a:t>
            </a:r>
            <a:endParaRPr lang="en-US" altLang="zh-CN" dirty="0"/>
          </a:p>
          <a:p>
            <a:pPr lvl="1">
              <a:lnSpc>
                <a:spcPct val="120000"/>
              </a:lnSpc>
            </a:pPr>
            <a:r>
              <a:rPr lang="en-US" dirty="0" err="1"/>
              <a:t>跨越了业务</a:t>
            </a:r>
            <a:r>
              <a:rPr lang="en-US" altLang="zh-CN" dirty="0"/>
              <a:t>/App</a:t>
            </a:r>
            <a:r>
              <a:rPr lang="zh-CN" altLang="en-US" dirty="0"/>
              <a:t>的边界，改变了</a:t>
            </a:r>
            <a:r>
              <a:rPr lang="en-US" altLang="zh-CN" dirty="0"/>
              <a:t>App</a:t>
            </a:r>
            <a:r>
              <a:rPr lang="zh-CN" altLang="en-US" dirty="0"/>
              <a:t>构建的方式</a:t>
            </a:r>
            <a:endParaRPr lang="en-US" altLang="zh-CN" dirty="0"/>
          </a:p>
          <a:p>
            <a:pPr lvl="1">
              <a:lnSpc>
                <a:spcPct val="120000"/>
              </a:lnSpc>
            </a:pPr>
            <a:r>
              <a:rPr lang="en-US" altLang="zh-CN" dirty="0"/>
              <a:t>App</a:t>
            </a:r>
            <a:r>
              <a:rPr lang="zh-CN" altLang="en-US" dirty="0"/>
              <a:t> 成为</a:t>
            </a:r>
            <a:r>
              <a:rPr lang="en-US" altLang="zh-CN" dirty="0"/>
              <a:t>Expert</a:t>
            </a:r>
            <a:r>
              <a:rPr lang="zh-CN" altLang="en-US" dirty="0"/>
              <a:t> </a:t>
            </a:r>
            <a:r>
              <a:rPr lang="en-US" altLang="zh-CN" dirty="0"/>
              <a:t>models/GPTs</a:t>
            </a:r>
            <a:r>
              <a:rPr lang="zh-CN" altLang="en-US" dirty="0"/>
              <a:t>，通过</a:t>
            </a:r>
            <a:r>
              <a:rPr lang="en-US" altLang="zh-CN" dirty="0" err="1"/>
              <a:t>MoE</a:t>
            </a:r>
            <a:r>
              <a:rPr lang="zh-CN" altLang="en-US" dirty="0"/>
              <a:t> 方式集成在一起</a:t>
            </a:r>
            <a:endParaRPr lang="en-US" altLang="zh-CN" dirty="0"/>
          </a:p>
        </p:txBody>
      </p:sp>
      <p:pic>
        <p:nvPicPr>
          <p:cNvPr id="4" name="Picture 3">
            <a:extLst>
              <a:ext uri="{FF2B5EF4-FFF2-40B4-BE49-F238E27FC236}">
                <a16:creationId xmlns:a16="http://schemas.microsoft.com/office/drawing/2014/main" id="{CDC058E2-B9FE-B84C-8F2B-5D96CF250D74}"/>
              </a:ext>
            </a:extLst>
          </p:cNvPr>
          <p:cNvPicPr>
            <a:picLocks noChangeAspect="1"/>
          </p:cNvPicPr>
          <p:nvPr/>
        </p:nvPicPr>
        <p:blipFill>
          <a:blip r:embed="rId2"/>
          <a:stretch>
            <a:fillRect/>
          </a:stretch>
        </p:blipFill>
        <p:spPr>
          <a:xfrm>
            <a:off x="5754277" y="1770382"/>
            <a:ext cx="6229110" cy="4722493"/>
          </a:xfrm>
          <a:prstGeom prst="rect">
            <a:avLst/>
          </a:prstGeom>
        </p:spPr>
      </p:pic>
    </p:spTree>
    <p:extLst>
      <p:ext uri="{BB962C8B-B14F-4D97-AF65-F5344CB8AC3E}">
        <p14:creationId xmlns:p14="http://schemas.microsoft.com/office/powerpoint/2010/main" val="2568409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E199-032E-EF33-3723-889777813BB1}"/>
              </a:ext>
            </a:extLst>
          </p:cNvPr>
          <p:cNvSpPr>
            <a:spLocks noGrp="1"/>
          </p:cNvSpPr>
          <p:nvPr>
            <p:ph type="title"/>
          </p:nvPr>
        </p:nvSpPr>
        <p:spPr/>
        <p:txBody>
          <a:bodyPr>
            <a:normAutofit/>
          </a:bodyPr>
          <a:lstStyle/>
          <a:p>
            <a:r>
              <a:rPr lang="zh-CN" altLang="en-US" sz="2800" dirty="0"/>
              <a:t>移动阵营</a:t>
            </a:r>
            <a:r>
              <a:rPr lang="en-US" sz="2800" dirty="0" err="1"/>
              <a:t>在开源GAI生态和计算标准领域缺乏生态和标准话语权</a:t>
            </a:r>
            <a:endParaRPr lang="en-US" sz="2800" dirty="0"/>
          </a:p>
        </p:txBody>
      </p:sp>
      <p:sp>
        <p:nvSpPr>
          <p:cNvPr id="3" name="Content Placeholder 2">
            <a:extLst>
              <a:ext uri="{FF2B5EF4-FFF2-40B4-BE49-F238E27FC236}">
                <a16:creationId xmlns:a16="http://schemas.microsoft.com/office/drawing/2014/main" id="{313636C7-97E4-80C9-7A60-79E7B15C7ED7}"/>
              </a:ext>
            </a:extLst>
          </p:cNvPr>
          <p:cNvSpPr>
            <a:spLocks noGrp="1"/>
          </p:cNvSpPr>
          <p:nvPr>
            <p:ph idx="1"/>
          </p:nvPr>
        </p:nvSpPr>
        <p:spPr>
          <a:xfrm>
            <a:off x="838200" y="1825624"/>
            <a:ext cx="10515600" cy="4449051"/>
          </a:xfrm>
        </p:spPr>
        <p:txBody>
          <a:bodyPr>
            <a:normAutofit fontScale="92500" lnSpcReduction="10000"/>
          </a:bodyPr>
          <a:lstStyle/>
          <a:p>
            <a:pPr>
              <a:lnSpc>
                <a:spcPct val="110000"/>
              </a:lnSpc>
            </a:pPr>
            <a:r>
              <a:rPr lang="zh-CN" altLang="en-US" sz="2000" dirty="0"/>
              <a:t>移动阵营</a:t>
            </a:r>
            <a:r>
              <a:rPr lang="en-US" sz="2000" dirty="0" err="1"/>
              <a:t>至今都没有自己可控的开源AI大模型</a:t>
            </a:r>
            <a:r>
              <a:rPr lang="zh-CN" altLang="en-US" sz="2000" dirty="0"/>
              <a:t>，没有开源模型，只能在基于</a:t>
            </a:r>
            <a:r>
              <a:rPr lang="en-US" altLang="zh-CN" sz="2000" dirty="0"/>
              <a:t>N</a:t>
            </a:r>
            <a:r>
              <a:rPr lang="zh-CN" altLang="en-US" sz="2000" dirty="0"/>
              <a:t>厂算子训练的基础模型上优化，收益有限</a:t>
            </a:r>
            <a:endParaRPr lang="en-US" sz="2000" dirty="0"/>
          </a:p>
          <a:p>
            <a:pPr lvl="1">
              <a:lnSpc>
                <a:spcPct val="110000"/>
              </a:lnSpc>
            </a:pPr>
            <a:r>
              <a:rPr lang="zh-CN" altLang="en-US" sz="1800" dirty="0"/>
              <a:t>没有很强的</a:t>
            </a:r>
            <a:r>
              <a:rPr lang="en-US" altLang="zh-CN" sz="1800" dirty="0"/>
              <a:t>AI</a:t>
            </a:r>
            <a:r>
              <a:rPr lang="zh-CN" altLang="en-US" sz="1800" dirty="0"/>
              <a:t>研究团队，几乎看不到这几家公司的</a:t>
            </a:r>
            <a:r>
              <a:rPr lang="en-US" altLang="zh-CN" sz="1800" dirty="0"/>
              <a:t>AI</a:t>
            </a:r>
            <a:r>
              <a:rPr lang="zh-CN" altLang="en-US" sz="1800" dirty="0"/>
              <a:t>论文，但</a:t>
            </a:r>
            <a:r>
              <a:rPr lang="en-US" altLang="zh-CN" sz="1800" dirty="0"/>
              <a:t>Apple</a:t>
            </a:r>
            <a:r>
              <a:rPr lang="zh-CN" altLang="en-US" sz="1800" dirty="0"/>
              <a:t> 逐步在加强自己的</a:t>
            </a:r>
            <a:r>
              <a:rPr lang="en-US" altLang="zh-CN" sz="1800" dirty="0"/>
              <a:t>Research</a:t>
            </a:r>
            <a:r>
              <a:rPr lang="zh-CN" altLang="en-US" sz="1800" dirty="0"/>
              <a:t>力量，</a:t>
            </a:r>
            <a:r>
              <a:rPr lang="en-US" altLang="zh-CN" sz="1800" dirty="0"/>
              <a:t>Apple</a:t>
            </a:r>
            <a:r>
              <a:rPr lang="zh-CN" altLang="en-US" sz="1800" dirty="0"/>
              <a:t> 可能会进行大规模</a:t>
            </a:r>
            <a:r>
              <a:rPr lang="en-US" altLang="zh-CN" sz="1800" dirty="0"/>
              <a:t>GAI</a:t>
            </a:r>
            <a:r>
              <a:rPr lang="zh-CN" altLang="en-US" sz="1800" dirty="0"/>
              <a:t>业务收购，但是即使</a:t>
            </a:r>
            <a:r>
              <a:rPr lang="en-US" altLang="zh-CN" sz="1800" dirty="0"/>
              <a:t>Apple</a:t>
            </a:r>
            <a:r>
              <a:rPr lang="zh-CN" altLang="en-US" sz="1800" dirty="0"/>
              <a:t> 训练出了自己的模型，也不一定开源</a:t>
            </a:r>
            <a:endParaRPr lang="en-US" sz="1800" dirty="0"/>
          </a:p>
          <a:p>
            <a:pPr lvl="1">
              <a:lnSpc>
                <a:spcPct val="110000"/>
              </a:lnSpc>
            </a:pPr>
            <a:r>
              <a:rPr lang="en-US" sz="1800" dirty="0"/>
              <a:t>Apple</a:t>
            </a:r>
            <a:r>
              <a:rPr lang="zh-CN" altLang="en-US" sz="1800" dirty="0"/>
              <a:t>、</a:t>
            </a:r>
            <a:r>
              <a:rPr lang="en-US" altLang="zh-CN" sz="1800" dirty="0"/>
              <a:t>Qualcomm</a:t>
            </a:r>
            <a:r>
              <a:rPr lang="zh-CN" altLang="en-US" sz="1800" dirty="0"/>
              <a:t>都没有成熟的开源文化和组织，</a:t>
            </a:r>
            <a:r>
              <a:rPr lang="en-US" altLang="zh-CN" sz="1800" dirty="0"/>
              <a:t> Samsung</a:t>
            </a:r>
            <a:r>
              <a:rPr lang="zh-CN" altLang="en-US" sz="1800" dirty="0"/>
              <a:t> 算是开源能力比较强的</a:t>
            </a:r>
            <a:endParaRPr lang="en-US" altLang="zh-CN" sz="1800" dirty="0"/>
          </a:p>
          <a:p>
            <a:pPr lvl="2">
              <a:lnSpc>
                <a:spcPct val="110000"/>
              </a:lnSpc>
            </a:pPr>
            <a:r>
              <a:rPr lang="zh-CN" altLang="en-US" sz="1600" dirty="0"/>
              <a:t>缺乏开源基金会领导经验，没有任何从零开始的开源项目，</a:t>
            </a:r>
            <a:r>
              <a:rPr lang="en-US" altLang="zh-CN" sz="1600" dirty="0"/>
              <a:t>Apple</a:t>
            </a:r>
            <a:r>
              <a:rPr lang="zh-CN" altLang="en-US" sz="1600" dirty="0"/>
              <a:t> 比较多的开源领域是</a:t>
            </a:r>
            <a:r>
              <a:rPr lang="en-US" altLang="zh-CN" sz="1600" dirty="0" err="1"/>
              <a:t>webkit</a:t>
            </a:r>
            <a:r>
              <a:rPr lang="zh-CN" altLang="en-US" sz="1600" dirty="0"/>
              <a:t> 浏览器，</a:t>
            </a:r>
            <a:r>
              <a:rPr lang="en-US" altLang="zh-CN" sz="1600" dirty="0"/>
              <a:t>Swift</a:t>
            </a:r>
            <a:r>
              <a:rPr lang="zh-CN" altLang="en-US" sz="1600" dirty="0"/>
              <a:t>语言</a:t>
            </a:r>
            <a:endParaRPr lang="en-US" altLang="zh-CN" sz="1600" dirty="0"/>
          </a:p>
          <a:p>
            <a:pPr>
              <a:lnSpc>
                <a:spcPct val="110000"/>
              </a:lnSpc>
            </a:pPr>
            <a:r>
              <a:rPr lang="zh-CN" altLang="en-US" sz="2000" dirty="0"/>
              <a:t>也没有结成一个统一联盟来对抗</a:t>
            </a:r>
            <a:r>
              <a:rPr lang="en-US" altLang="zh-CN" sz="2000" dirty="0"/>
              <a:t>CUDA</a:t>
            </a:r>
            <a:r>
              <a:rPr lang="zh-CN" altLang="en-US" sz="2000" dirty="0"/>
              <a:t>在计算框架上的垄断地位</a:t>
            </a:r>
            <a:endParaRPr lang="en-US" altLang="zh-CN" sz="2000" dirty="0"/>
          </a:p>
          <a:p>
            <a:pPr lvl="1">
              <a:lnSpc>
                <a:spcPct val="110000"/>
              </a:lnSpc>
            </a:pPr>
            <a:r>
              <a:rPr lang="en-US" altLang="zh-CN" sz="1800" dirty="0"/>
              <a:t>Apple</a:t>
            </a:r>
            <a:r>
              <a:rPr lang="zh-CN" altLang="en-US" sz="1800" dirty="0"/>
              <a:t> </a:t>
            </a:r>
            <a:r>
              <a:rPr lang="en-US" altLang="zh-CN" sz="1800" dirty="0"/>
              <a:t>MLX</a:t>
            </a:r>
            <a:r>
              <a:rPr lang="zh-CN" altLang="en-US" sz="1800" dirty="0"/>
              <a:t>，</a:t>
            </a:r>
            <a:r>
              <a:rPr lang="en-US" altLang="zh-CN" sz="1800" dirty="0"/>
              <a:t>Qualcomm</a:t>
            </a:r>
            <a:r>
              <a:rPr lang="zh-CN" altLang="en-US" sz="1800" dirty="0"/>
              <a:t> </a:t>
            </a:r>
            <a:r>
              <a:rPr lang="en-US" altLang="zh-CN" sz="1800" dirty="0"/>
              <a:t>SDE</a:t>
            </a:r>
            <a:r>
              <a:rPr lang="zh-CN" altLang="en-US" sz="1800" dirty="0"/>
              <a:t> 都是非常底层的黑盒子加速</a:t>
            </a:r>
            <a:r>
              <a:rPr lang="en-US" altLang="zh-CN" sz="1800" dirty="0"/>
              <a:t>API</a:t>
            </a:r>
            <a:r>
              <a:rPr lang="zh-CN" altLang="en-US" sz="1800" dirty="0"/>
              <a:t>，缺乏</a:t>
            </a:r>
            <a:r>
              <a:rPr lang="en-US" altLang="zh-CN" sz="1800" dirty="0" err="1"/>
              <a:t>nvidia</a:t>
            </a:r>
            <a:r>
              <a:rPr lang="zh-CN" altLang="en-US" sz="1800" dirty="0"/>
              <a:t> </a:t>
            </a:r>
            <a:r>
              <a:rPr lang="en-US" altLang="zh-CN" sz="1800" dirty="0" err="1"/>
              <a:t>cuda</a:t>
            </a:r>
            <a:r>
              <a:rPr lang="zh-CN" altLang="en-US" sz="1800" dirty="0"/>
              <a:t>这样一套计算框架，也不接受外部开发者的贡献</a:t>
            </a:r>
            <a:endParaRPr lang="en-US" altLang="zh-CN" sz="1800" dirty="0"/>
          </a:p>
          <a:p>
            <a:pPr lvl="1">
              <a:lnSpc>
                <a:spcPct val="110000"/>
              </a:lnSpc>
            </a:pPr>
            <a:r>
              <a:rPr lang="en-US" altLang="zh-CN" sz="1800" dirty="0"/>
              <a:t>ONNX</a:t>
            </a:r>
            <a:r>
              <a:rPr lang="zh-CN" altLang="en-US" sz="1800" dirty="0"/>
              <a:t>是</a:t>
            </a:r>
            <a:r>
              <a:rPr lang="en-US" altLang="zh-CN" sz="1800" dirty="0"/>
              <a:t>Microsoft</a:t>
            </a:r>
            <a:r>
              <a:rPr lang="zh-CN" altLang="en-US" sz="1800" dirty="0"/>
              <a:t>领导的，主要由</a:t>
            </a:r>
            <a:r>
              <a:rPr lang="en-US" altLang="zh-CN" sz="1800" dirty="0"/>
              <a:t>Intel</a:t>
            </a:r>
            <a:r>
              <a:rPr lang="zh-CN" altLang="en-US" sz="1800" dirty="0"/>
              <a:t>和</a:t>
            </a:r>
            <a:r>
              <a:rPr lang="en-US" altLang="zh-CN" sz="1800" dirty="0"/>
              <a:t>AMD</a:t>
            </a:r>
            <a:r>
              <a:rPr lang="zh-CN" altLang="en-US" sz="1800" dirty="0"/>
              <a:t>工程师贡献，而</a:t>
            </a:r>
            <a:r>
              <a:rPr lang="en-US" altLang="zh-CN" sz="1800" dirty="0"/>
              <a:t>ONNX</a:t>
            </a:r>
            <a:r>
              <a:rPr lang="zh-CN" altLang="en-US" sz="1800" dirty="0"/>
              <a:t>目前也不适用于</a:t>
            </a:r>
            <a:r>
              <a:rPr lang="en-US" altLang="zh-CN" sz="1800" dirty="0"/>
              <a:t>GAI</a:t>
            </a:r>
            <a:r>
              <a:rPr lang="zh-CN" altLang="en-US" sz="1800" dirty="0"/>
              <a:t>统一模型和统一运行时</a:t>
            </a:r>
            <a:endParaRPr lang="en-US" altLang="zh-CN" sz="1800" dirty="0"/>
          </a:p>
          <a:p>
            <a:pPr lvl="1">
              <a:lnSpc>
                <a:spcPct val="110000"/>
              </a:lnSpc>
            </a:pPr>
            <a:r>
              <a:rPr lang="zh-CN" altLang="en-US" sz="1800" dirty="0"/>
              <a:t>在图形标准领域的合作是唯一亮点，</a:t>
            </a:r>
            <a:r>
              <a:rPr lang="en-US" altLang="zh-CN" sz="1800" dirty="0"/>
              <a:t>OpenCL</a:t>
            </a:r>
            <a:r>
              <a:rPr lang="zh-CN" altLang="en-US" sz="1800" dirty="0"/>
              <a:t>，</a:t>
            </a:r>
            <a:r>
              <a:rPr lang="en-US" altLang="zh-CN" sz="1800" dirty="0"/>
              <a:t>Vulcan</a:t>
            </a:r>
            <a:r>
              <a:rPr lang="zh-CN" altLang="en-US" sz="1800" dirty="0"/>
              <a:t>，</a:t>
            </a:r>
            <a:r>
              <a:rPr lang="en-US" altLang="zh-CN" sz="1800" dirty="0" err="1"/>
              <a:t>WebGPU</a:t>
            </a:r>
            <a:r>
              <a:rPr lang="zh-CN" altLang="en-US" sz="1800" dirty="0"/>
              <a:t>，但是这传统标准的玩法，难以适应</a:t>
            </a:r>
            <a:r>
              <a:rPr lang="en-US" altLang="zh-CN" sz="1800" dirty="0"/>
              <a:t>GAI</a:t>
            </a:r>
            <a:r>
              <a:rPr lang="zh-CN" altLang="en-US" sz="1800" dirty="0"/>
              <a:t>的创新速度</a:t>
            </a:r>
            <a:endParaRPr lang="en-US" altLang="zh-CN" sz="1800" dirty="0"/>
          </a:p>
          <a:p>
            <a:pPr lvl="1">
              <a:lnSpc>
                <a:spcPct val="110000"/>
              </a:lnSpc>
            </a:pPr>
            <a:endParaRPr lang="en-US" altLang="zh-CN" sz="2400" dirty="0"/>
          </a:p>
        </p:txBody>
      </p:sp>
    </p:spTree>
    <p:extLst>
      <p:ext uri="{BB962C8B-B14F-4D97-AF65-F5344CB8AC3E}">
        <p14:creationId xmlns:p14="http://schemas.microsoft.com/office/powerpoint/2010/main" val="2241854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C3CB-4F5B-A85A-F46C-9BBF2A9ACD14}"/>
              </a:ext>
            </a:extLst>
          </p:cNvPr>
          <p:cNvSpPr>
            <a:spLocks noGrp="1"/>
          </p:cNvSpPr>
          <p:nvPr>
            <p:ph type="title"/>
          </p:nvPr>
        </p:nvSpPr>
        <p:spPr/>
        <p:txBody>
          <a:bodyPr/>
          <a:lstStyle/>
          <a:p>
            <a:r>
              <a:rPr lang="en-US" dirty="0" err="1"/>
              <a:t>未来终端的形态</a:t>
            </a:r>
            <a:endParaRPr lang="en-US" dirty="0"/>
          </a:p>
        </p:txBody>
      </p:sp>
      <p:sp>
        <p:nvSpPr>
          <p:cNvPr id="3" name="Content Placeholder 2">
            <a:extLst>
              <a:ext uri="{FF2B5EF4-FFF2-40B4-BE49-F238E27FC236}">
                <a16:creationId xmlns:a16="http://schemas.microsoft.com/office/drawing/2014/main" id="{AAA686E6-15CE-C5A5-07E8-59E7A4869171}"/>
              </a:ext>
            </a:extLst>
          </p:cNvPr>
          <p:cNvSpPr>
            <a:spLocks noGrp="1"/>
          </p:cNvSpPr>
          <p:nvPr>
            <p:ph idx="1"/>
          </p:nvPr>
        </p:nvSpPr>
        <p:spPr/>
        <p:txBody>
          <a:bodyPr>
            <a:normAutofit fontScale="92500" lnSpcReduction="10000"/>
          </a:bodyPr>
          <a:lstStyle/>
          <a:p>
            <a:pPr>
              <a:lnSpc>
                <a:spcPct val="100000"/>
              </a:lnSpc>
            </a:pPr>
            <a:r>
              <a:rPr lang="en-US" dirty="0" err="1"/>
              <a:t>从一台手机演变为GAI驱动的机器人助手</a:t>
            </a:r>
            <a:endParaRPr lang="en-US" dirty="0"/>
          </a:p>
          <a:p>
            <a:pPr lvl="1">
              <a:lnSpc>
                <a:spcPct val="100000"/>
              </a:lnSpc>
            </a:pPr>
            <a:r>
              <a:rPr lang="en-US" dirty="0"/>
              <a:t>L2业务</a:t>
            </a:r>
            <a:r>
              <a:rPr lang="zh-CN" altLang="en-US" dirty="0"/>
              <a:t>，</a:t>
            </a:r>
            <a:r>
              <a:rPr lang="en-US" dirty="0" err="1"/>
              <a:t>语音Command</a:t>
            </a:r>
            <a:r>
              <a:rPr lang="zh-CN" altLang="en-US" dirty="0"/>
              <a:t> </a:t>
            </a:r>
            <a:r>
              <a:rPr lang="en-US" altLang="zh-CN" dirty="0"/>
              <a:t>&amp;</a:t>
            </a:r>
            <a:r>
              <a:rPr lang="zh-CN" altLang="en-US" dirty="0"/>
              <a:t> </a:t>
            </a:r>
            <a:r>
              <a:rPr lang="en-US" altLang="zh-CN" dirty="0"/>
              <a:t>Control</a:t>
            </a:r>
            <a:r>
              <a:rPr lang="zh-CN" altLang="en-US" dirty="0"/>
              <a:t> </a:t>
            </a:r>
            <a:r>
              <a:rPr lang="en-US" altLang="zh-CN" dirty="0"/>
              <a:t>=》</a:t>
            </a:r>
            <a:r>
              <a:rPr lang="zh-CN" altLang="en-US" dirty="0"/>
              <a:t>具备高层次语言理解，个性化理解，意图感知的接口，全面变革手机</a:t>
            </a:r>
            <a:r>
              <a:rPr lang="en-US" altLang="zh-CN" dirty="0"/>
              <a:t>Top</a:t>
            </a:r>
            <a:r>
              <a:rPr lang="zh-CN" altLang="en-US" dirty="0"/>
              <a:t> </a:t>
            </a:r>
            <a:r>
              <a:rPr lang="en-US" altLang="zh-CN" dirty="0"/>
              <a:t>N</a:t>
            </a:r>
            <a:r>
              <a:rPr lang="zh-CN" altLang="en-US" dirty="0"/>
              <a:t>的应用体验</a:t>
            </a:r>
            <a:endParaRPr lang="en-US" altLang="zh-CN" dirty="0"/>
          </a:p>
          <a:p>
            <a:pPr lvl="2">
              <a:lnSpc>
                <a:spcPct val="100000"/>
              </a:lnSpc>
            </a:pPr>
            <a:r>
              <a:rPr lang="zh-CN" altLang="en-US" dirty="0"/>
              <a:t>学习和教育</a:t>
            </a:r>
            <a:r>
              <a:rPr lang="en-US" altLang="zh-CN" dirty="0"/>
              <a:t>copilot</a:t>
            </a:r>
            <a:r>
              <a:rPr lang="zh-CN" altLang="en-US" dirty="0"/>
              <a:t>：助教，私教，个性化的学习，情感伙伴</a:t>
            </a:r>
            <a:endParaRPr lang="en-US" altLang="zh-CN" dirty="0"/>
          </a:p>
          <a:p>
            <a:pPr lvl="2">
              <a:lnSpc>
                <a:spcPct val="100000"/>
              </a:lnSpc>
            </a:pPr>
            <a:r>
              <a:rPr lang="zh-CN" altLang="en-US" dirty="0"/>
              <a:t>内容创造</a:t>
            </a:r>
            <a:r>
              <a:rPr lang="en-US" altLang="zh-CN" dirty="0"/>
              <a:t>copilot</a:t>
            </a:r>
            <a:r>
              <a:rPr lang="zh-CN" altLang="en-US" dirty="0"/>
              <a:t>：文、图生成内容，内容微调，内容模版，个性化社交代理</a:t>
            </a:r>
            <a:endParaRPr lang="en-US" altLang="zh-CN" dirty="0"/>
          </a:p>
          <a:p>
            <a:pPr lvl="2">
              <a:lnSpc>
                <a:spcPct val="100000"/>
              </a:lnSpc>
            </a:pPr>
            <a:r>
              <a:rPr lang="zh-CN" altLang="en-US" dirty="0"/>
              <a:t>秘书：办公全面自动化</a:t>
            </a:r>
            <a:endParaRPr lang="en-US" altLang="zh-CN" dirty="0"/>
          </a:p>
          <a:p>
            <a:pPr lvl="2">
              <a:lnSpc>
                <a:spcPct val="100000"/>
              </a:lnSpc>
            </a:pPr>
            <a:r>
              <a:rPr lang="en-US" dirty="0"/>
              <a:t>IoT</a:t>
            </a:r>
            <a:r>
              <a:rPr lang="zh-CN" altLang="en-US" dirty="0"/>
              <a:t> 业务自动化</a:t>
            </a:r>
            <a:endParaRPr lang="en-US" altLang="zh-CN" dirty="0"/>
          </a:p>
          <a:p>
            <a:pPr lvl="1">
              <a:lnSpc>
                <a:spcPct val="100000"/>
              </a:lnSpc>
            </a:pPr>
            <a:r>
              <a:rPr lang="en-US" altLang="zh-CN" dirty="0"/>
              <a:t>L3-4</a:t>
            </a:r>
            <a:r>
              <a:rPr lang="zh-CN" altLang="en-US" dirty="0"/>
              <a:t> 业务：</a:t>
            </a:r>
            <a:r>
              <a:rPr lang="en-US" altLang="zh-CN" dirty="0" err="1"/>
              <a:t>Javis</a:t>
            </a:r>
            <a:r>
              <a:rPr lang="zh-CN" altLang="en-US" dirty="0"/>
              <a:t>机器人，机器人帮助人类处理日常琐事</a:t>
            </a:r>
            <a:endParaRPr lang="en-US" altLang="zh-CN" dirty="0"/>
          </a:p>
          <a:p>
            <a:pPr lvl="2">
              <a:lnSpc>
                <a:spcPct val="100000"/>
              </a:lnSpc>
            </a:pPr>
            <a:r>
              <a:rPr lang="zh-CN" altLang="en-US" dirty="0"/>
              <a:t>在线业务的全面自动化，比价，购买，监督投诉，反馈：电商服务，本地生活，旅行安排，一个一个</a:t>
            </a:r>
            <a:r>
              <a:rPr lang="en-US" altLang="zh-CN" dirty="0"/>
              <a:t>case</a:t>
            </a:r>
            <a:r>
              <a:rPr lang="zh-CN" altLang="en-US" dirty="0"/>
              <a:t>打开，场景化分析</a:t>
            </a:r>
            <a:endParaRPr lang="en-US" altLang="zh-CN" dirty="0"/>
          </a:p>
          <a:p>
            <a:pPr lvl="2">
              <a:lnSpc>
                <a:spcPct val="100000"/>
              </a:lnSpc>
            </a:pPr>
            <a:r>
              <a:rPr lang="zh-CN" altLang="en-US" dirty="0"/>
              <a:t>机器人业务：家庭服务机器人，自动驾驶，个性化产品</a:t>
            </a:r>
            <a:endParaRPr lang="en-US" altLang="zh-CN" dirty="0"/>
          </a:p>
          <a:p>
            <a:pPr lvl="1">
              <a:lnSpc>
                <a:spcPct val="100000"/>
              </a:lnSpc>
            </a:pPr>
            <a:r>
              <a:rPr lang="en-US" altLang="zh-CN" dirty="0"/>
              <a:t>L5</a:t>
            </a:r>
            <a:r>
              <a:rPr lang="zh-CN" altLang="en-US" dirty="0"/>
              <a:t> 业务：数字元人，个人和机器共生</a:t>
            </a:r>
            <a:endParaRPr lang="en-US" altLang="zh-CN" dirty="0"/>
          </a:p>
          <a:p>
            <a:pPr lvl="2">
              <a:lnSpc>
                <a:spcPct val="100000"/>
              </a:lnSpc>
            </a:pPr>
            <a:r>
              <a:rPr lang="zh-CN" altLang="en-US" dirty="0"/>
              <a:t>终身数据训练，</a:t>
            </a:r>
            <a:endParaRPr lang="en-US" altLang="zh-CN" dirty="0"/>
          </a:p>
          <a:p>
            <a:pPr lvl="2">
              <a:lnSpc>
                <a:spcPct val="100000"/>
              </a:lnSpc>
            </a:pPr>
            <a:r>
              <a:rPr lang="zh-CN" altLang="en-US" dirty="0"/>
              <a:t>社交代理</a:t>
            </a:r>
            <a:endParaRPr lang="en-US" altLang="zh-CN" dirty="0"/>
          </a:p>
        </p:txBody>
      </p:sp>
    </p:spTree>
    <p:extLst>
      <p:ext uri="{BB962C8B-B14F-4D97-AF65-F5344CB8AC3E}">
        <p14:creationId xmlns:p14="http://schemas.microsoft.com/office/powerpoint/2010/main" val="199459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EA812-AF2C-E48E-BF81-63005DD2E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4D4E27-FD5A-3A42-7920-7CB03B17E858}"/>
              </a:ext>
            </a:extLst>
          </p:cNvPr>
          <p:cNvSpPr>
            <a:spLocks noGrp="1"/>
          </p:cNvSpPr>
          <p:nvPr>
            <p:ph type="title"/>
          </p:nvPr>
        </p:nvSpPr>
        <p:spPr/>
        <p:txBody>
          <a:bodyPr/>
          <a:lstStyle/>
          <a:p>
            <a:r>
              <a:rPr lang="en-US" dirty="0" err="1"/>
              <a:t>Web演进历史和基于GAI的智慧互联网</a:t>
            </a:r>
            <a:endParaRPr lang="en-US" dirty="0"/>
          </a:p>
        </p:txBody>
      </p:sp>
      <p:grpSp>
        <p:nvGrpSpPr>
          <p:cNvPr id="74" name="Group 73">
            <a:extLst>
              <a:ext uri="{FF2B5EF4-FFF2-40B4-BE49-F238E27FC236}">
                <a16:creationId xmlns:a16="http://schemas.microsoft.com/office/drawing/2014/main" id="{86A734A9-DAA6-FA22-4C70-AA8C58138B5F}"/>
              </a:ext>
            </a:extLst>
          </p:cNvPr>
          <p:cNvGrpSpPr/>
          <p:nvPr/>
        </p:nvGrpSpPr>
        <p:grpSpPr>
          <a:xfrm>
            <a:off x="4492422" y="4071536"/>
            <a:ext cx="2797789" cy="2421339"/>
            <a:chOff x="4446263" y="3997654"/>
            <a:chExt cx="2797789" cy="2421339"/>
          </a:xfrm>
        </p:grpSpPr>
        <p:sp>
          <p:nvSpPr>
            <p:cNvPr id="35" name="Round Diagonal Corner Rectangle 34">
              <a:extLst>
                <a:ext uri="{FF2B5EF4-FFF2-40B4-BE49-F238E27FC236}">
                  <a16:creationId xmlns:a16="http://schemas.microsoft.com/office/drawing/2014/main" id="{B5613B33-966A-02AD-76A6-461D66D9949C}"/>
                </a:ext>
              </a:extLst>
            </p:cNvPr>
            <p:cNvSpPr/>
            <p:nvPr/>
          </p:nvSpPr>
          <p:spPr>
            <a:xfrm>
              <a:off x="4446263" y="4928544"/>
              <a:ext cx="559558" cy="559558"/>
            </a:xfrm>
            <a:prstGeom prst="round2Diag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data</a:t>
              </a:r>
              <a:endParaRPr lang="en-US" sz="1200" dirty="0">
                <a:latin typeface="Tenorite" pitchFamily="2" charset="0"/>
              </a:endParaRPr>
            </a:p>
          </p:txBody>
        </p:sp>
        <p:sp>
          <p:nvSpPr>
            <p:cNvPr id="36" name="Round Diagonal Corner Rectangle 35">
              <a:extLst>
                <a:ext uri="{FF2B5EF4-FFF2-40B4-BE49-F238E27FC236}">
                  <a16:creationId xmlns:a16="http://schemas.microsoft.com/office/drawing/2014/main" id="{159D6A78-8B96-74A8-C0F0-E2BE913096B0}"/>
                </a:ext>
              </a:extLst>
            </p:cNvPr>
            <p:cNvSpPr/>
            <p:nvPr/>
          </p:nvSpPr>
          <p:spPr>
            <a:xfrm>
              <a:off x="5005821" y="5859435"/>
              <a:ext cx="559558" cy="559558"/>
            </a:xfrm>
            <a:prstGeom prst="round2Diag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data</a:t>
              </a:r>
              <a:endParaRPr lang="en-US" sz="1200" dirty="0">
                <a:latin typeface="Tenorite" pitchFamily="2" charset="0"/>
              </a:endParaRPr>
            </a:p>
          </p:txBody>
        </p:sp>
        <p:sp>
          <p:nvSpPr>
            <p:cNvPr id="37" name="Round Diagonal Corner Rectangle 36">
              <a:extLst>
                <a:ext uri="{FF2B5EF4-FFF2-40B4-BE49-F238E27FC236}">
                  <a16:creationId xmlns:a16="http://schemas.microsoft.com/office/drawing/2014/main" id="{B5427E16-6AD5-E4DF-97F4-A521ABDB03E5}"/>
                </a:ext>
              </a:extLst>
            </p:cNvPr>
            <p:cNvSpPr/>
            <p:nvPr/>
          </p:nvSpPr>
          <p:spPr>
            <a:xfrm>
              <a:off x="6134035" y="5859435"/>
              <a:ext cx="559558" cy="559558"/>
            </a:xfrm>
            <a:prstGeom prst="round2Diag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data</a:t>
              </a:r>
              <a:endParaRPr lang="en-US" sz="1200" dirty="0">
                <a:latin typeface="Tenorite" pitchFamily="2" charset="0"/>
              </a:endParaRPr>
            </a:p>
          </p:txBody>
        </p:sp>
        <p:sp>
          <p:nvSpPr>
            <p:cNvPr id="38" name="Round Diagonal Corner Rectangle 37">
              <a:extLst>
                <a:ext uri="{FF2B5EF4-FFF2-40B4-BE49-F238E27FC236}">
                  <a16:creationId xmlns:a16="http://schemas.microsoft.com/office/drawing/2014/main" id="{325DF283-72D2-23F4-66CD-3E8967868976}"/>
                </a:ext>
              </a:extLst>
            </p:cNvPr>
            <p:cNvSpPr/>
            <p:nvPr/>
          </p:nvSpPr>
          <p:spPr>
            <a:xfrm>
              <a:off x="5565379" y="3997654"/>
              <a:ext cx="559558" cy="559558"/>
            </a:xfrm>
            <a:prstGeom prst="round2Diag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Tenorite" pitchFamily="2" charset="0"/>
                </a:rPr>
                <a:t>data</a:t>
              </a:r>
            </a:p>
          </p:txBody>
        </p:sp>
        <p:sp>
          <p:nvSpPr>
            <p:cNvPr id="39" name="Round Diagonal Corner Rectangle 38">
              <a:extLst>
                <a:ext uri="{FF2B5EF4-FFF2-40B4-BE49-F238E27FC236}">
                  <a16:creationId xmlns:a16="http://schemas.microsoft.com/office/drawing/2014/main" id="{B7A5D0D5-488B-8EE2-87FE-511E53432599}"/>
                </a:ext>
              </a:extLst>
            </p:cNvPr>
            <p:cNvSpPr/>
            <p:nvPr/>
          </p:nvSpPr>
          <p:spPr>
            <a:xfrm>
              <a:off x="6684494" y="4928544"/>
              <a:ext cx="559558" cy="559558"/>
            </a:xfrm>
            <a:prstGeom prst="round2Diag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data</a:t>
              </a:r>
              <a:endParaRPr lang="en-US" sz="1200" dirty="0">
                <a:latin typeface="Tenorite" pitchFamily="2" charset="0"/>
              </a:endParaRPr>
            </a:p>
          </p:txBody>
        </p:sp>
        <p:cxnSp>
          <p:nvCxnSpPr>
            <p:cNvPr id="41" name="Straight Connector 40">
              <a:extLst>
                <a:ext uri="{FF2B5EF4-FFF2-40B4-BE49-F238E27FC236}">
                  <a16:creationId xmlns:a16="http://schemas.microsoft.com/office/drawing/2014/main" id="{C70266B4-68DE-8C62-CFD1-92CAD688EE5B}"/>
                </a:ext>
              </a:extLst>
            </p:cNvPr>
            <p:cNvCxnSpPr/>
            <p:nvPr/>
          </p:nvCxnSpPr>
          <p:spPr>
            <a:xfrm flipV="1">
              <a:off x="4726042" y="4277433"/>
              <a:ext cx="839337" cy="6511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83FD3C-B91C-446C-FB4C-C86D472250FF}"/>
                </a:ext>
              </a:extLst>
            </p:cNvPr>
            <p:cNvCxnSpPr>
              <a:cxnSpLocks/>
            </p:cNvCxnSpPr>
            <p:nvPr/>
          </p:nvCxnSpPr>
          <p:spPr>
            <a:xfrm>
              <a:off x="4726042" y="5475306"/>
              <a:ext cx="279779" cy="66390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8A494EC-206A-2FD8-1DD3-F6DBE63CED6B}"/>
                </a:ext>
              </a:extLst>
            </p:cNvPr>
            <p:cNvCxnSpPr>
              <a:cxnSpLocks/>
            </p:cNvCxnSpPr>
            <p:nvPr/>
          </p:nvCxnSpPr>
          <p:spPr>
            <a:xfrm flipH="1">
              <a:off x="6693593" y="5488102"/>
              <a:ext cx="270680" cy="6511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4E853F-323C-2734-74D7-CD13F3F9C80E}"/>
                </a:ext>
              </a:extLst>
            </p:cNvPr>
            <p:cNvCxnSpPr>
              <a:cxnSpLocks/>
            </p:cNvCxnSpPr>
            <p:nvPr/>
          </p:nvCxnSpPr>
          <p:spPr>
            <a:xfrm>
              <a:off x="5565379" y="6139214"/>
              <a:ext cx="568656"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448307-52DF-550B-1587-00618E3A8DD3}"/>
                </a:ext>
              </a:extLst>
            </p:cNvPr>
            <p:cNvCxnSpPr>
              <a:cxnSpLocks/>
            </p:cNvCxnSpPr>
            <p:nvPr/>
          </p:nvCxnSpPr>
          <p:spPr>
            <a:xfrm>
              <a:off x="6124937" y="4276576"/>
              <a:ext cx="839336" cy="65196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DAC5079-6F0A-70F1-1DDF-80E0DDB07800}"/>
                </a:ext>
              </a:extLst>
            </p:cNvPr>
            <p:cNvCxnSpPr>
              <a:cxnSpLocks/>
            </p:cNvCxnSpPr>
            <p:nvPr/>
          </p:nvCxnSpPr>
          <p:spPr>
            <a:xfrm flipV="1">
              <a:off x="5285600" y="4550814"/>
              <a:ext cx="559558" cy="130862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2890891-5B83-25A8-7424-58CFB9BA8165}"/>
                </a:ext>
              </a:extLst>
            </p:cNvPr>
            <p:cNvCxnSpPr>
              <a:cxnSpLocks/>
            </p:cNvCxnSpPr>
            <p:nvPr/>
          </p:nvCxnSpPr>
          <p:spPr>
            <a:xfrm flipH="1" flipV="1">
              <a:off x="5845158" y="4557212"/>
              <a:ext cx="568656" cy="130222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9EAB86-93FD-8495-57C3-E99790201912}"/>
                </a:ext>
              </a:extLst>
            </p:cNvPr>
            <p:cNvCxnSpPr>
              <a:cxnSpLocks/>
            </p:cNvCxnSpPr>
            <p:nvPr/>
          </p:nvCxnSpPr>
          <p:spPr>
            <a:xfrm>
              <a:off x="5005821" y="5208323"/>
              <a:ext cx="167867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4275DA0-F616-2D5B-AFA4-1A8C04C51295}"/>
                </a:ext>
              </a:extLst>
            </p:cNvPr>
            <p:cNvCxnSpPr>
              <a:cxnSpLocks/>
            </p:cNvCxnSpPr>
            <p:nvPr/>
          </p:nvCxnSpPr>
          <p:spPr>
            <a:xfrm flipV="1">
              <a:off x="5285600" y="5208323"/>
              <a:ext cx="1398894" cy="64144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39100B-E924-4DB7-8DA7-8FAE3250996C}"/>
                </a:ext>
              </a:extLst>
            </p:cNvPr>
            <p:cNvCxnSpPr>
              <a:cxnSpLocks/>
            </p:cNvCxnSpPr>
            <p:nvPr/>
          </p:nvCxnSpPr>
          <p:spPr>
            <a:xfrm>
              <a:off x="5005821" y="5220474"/>
              <a:ext cx="1407993" cy="63896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63CA5635-B661-CC80-D020-319BB9307936}"/>
              </a:ext>
            </a:extLst>
          </p:cNvPr>
          <p:cNvGrpSpPr/>
          <p:nvPr/>
        </p:nvGrpSpPr>
        <p:grpSpPr>
          <a:xfrm>
            <a:off x="8380768" y="4071536"/>
            <a:ext cx="2797789" cy="2421339"/>
            <a:chOff x="8321717" y="4071536"/>
            <a:chExt cx="2797789" cy="2421339"/>
          </a:xfrm>
        </p:grpSpPr>
        <p:sp>
          <p:nvSpPr>
            <p:cNvPr id="85" name="Bevel 84">
              <a:extLst>
                <a:ext uri="{FF2B5EF4-FFF2-40B4-BE49-F238E27FC236}">
                  <a16:creationId xmlns:a16="http://schemas.microsoft.com/office/drawing/2014/main" id="{0AFD61C6-158D-E55A-8DD5-1F5EFCCAB032}"/>
                </a:ext>
              </a:extLst>
            </p:cNvPr>
            <p:cNvSpPr/>
            <p:nvPr/>
          </p:nvSpPr>
          <p:spPr>
            <a:xfrm>
              <a:off x="8321717" y="5002426"/>
              <a:ext cx="559558" cy="559558"/>
            </a:xfrm>
            <a:prstGeom prst="bevel">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Tenorite" pitchFamily="2" charset="0"/>
                </a:rPr>
                <a:t>model</a:t>
              </a:r>
              <a:endParaRPr lang="en-US" sz="1000" dirty="0">
                <a:latin typeface="Tenorite" pitchFamily="2" charset="0"/>
              </a:endParaRPr>
            </a:p>
          </p:txBody>
        </p:sp>
        <p:sp>
          <p:nvSpPr>
            <p:cNvPr id="86" name="Bevel 85">
              <a:extLst>
                <a:ext uri="{FF2B5EF4-FFF2-40B4-BE49-F238E27FC236}">
                  <a16:creationId xmlns:a16="http://schemas.microsoft.com/office/drawing/2014/main" id="{FC37CD3E-FF56-3645-1EFE-06C24D7B3E41}"/>
                </a:ext>
              </a:extLst>
            </p:cNvPr>
            <p:cNvSpPr/>
            <p:nvPr/>
          </p:nvSpPr>
          <p:spPr>
            <a:xfrm>
              <a:off x="8881275" y="5933317"/>
              <a:ext cx="559558" cy="559558"/>
            </a:xfrm>
            <a:prstGeom prst="bevel">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Tenorite" pitchFamily="2" charset="0"/>
                </a:rPr>
                <a:t>model</a:t>
              </a:r>
              <a:endParaRPr lang="en-US" sz="1000" dirty="0">
                <a:latin typeface="Tenorite" pitchFamily="2" charset="0"/>
              </a:endParaRPr>
            </a:p>
          </p:txBody>
        </p:sp>
        <p:sp>
          <p:nvSpPr>
            <p:cNvPr id="87" name="Bevel 86">
              <a:extLst>
                <a:ext uri="{FF2B5EF4-FFF2-40B4-BE49-F238E27FC236}">
                  <a16:creationId xmlns:a16="http://schemas.microsoft.com/office/drawing/2014/main" id="{CBFA2098-8533-BDA2-2D73-DFFB1FBDBC5C}"/>
                </a:ext>
              </a:extLst>
            </p:cNvPr>
            <p:cNvSpPr/>
            <p:nvPr/>
          </p:nvSpPr>
          <p:spPr>
            <a:xfrm>
              <a:off x="10009489" y="5933317"/>
              <a:ext cx="559558" cy="559558"/>
            </a:xfrm>
            <a:prstGeom prst="bevel">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Tenorite" pitchFamily="2" charset="0"/>
                </a:rPr>
                <a:t>web</a:t>
              </a:r>
              <a:endParaRPr lang="en-US" sz="1000" dirty="0">
                <a:latin typeface="Tenorite" pitchFamily="2" charset="0"/>
              </a:endParaRPr>
            </a:p>
          </p:txBody>
        </p:sp>
        <p:sp>
          <p:nvSpPr>
            <p:cNvPr id="88" name="Bevel 87">
              <a:extLst>
                <a:ext uri="{FF2B5EF4-FFF2-40B4-BE49-F238E27FC236}">
                  <a16:creationId xmlns:a16="http://schemas.microsoft.com/office/drawing/2014/main" id="{70FF7DFD-1E25-1DC9-25EA-77B16FE0AD0C}"/>
                </a:ext>
              </a:extLst>
            </p:cNvPr>
            <p:cNvSpPr/>
            <p:nvPr/>
          </p:nvSpPr>
          <p:spPr>
            <a:xfrm>
              <a:off x="9440833" y="4071536"/>
              <a:ext cx="559558" cy="559558"/>
            </a:xfrm>
            <a:prstGeom prst="bevel">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Tenorite" pitchFamily="2" charset="0"/>
                </a:rPr>
                <a:t>web</a:t>
              </a:r>
              <a:endParaRPr lang="en-US" sz="1000" dirty="0">
                <a:latin typeface="Tenorite" pitchFamily="2" charset="0"/>
              </a:endParaRPr>
            </a:p>
          </p:txBody>
        </p:sp>
        <p:sp>
          <p:nvSpPr>
            <p:cNvPr id="89" name="Bevel 88">
              <a:extLst>
                <a:ext uri="{FF2B5EF4-FFF2-40B4-BE49-F238E27FC236}">
                  <a16:creationId xmlns:a16="http://schemas.microsoft.com/office/drawing/2014/main" id="{7BE15743-442B-05A1-AE5E-4ACC0CD96A53}"/>
                </a:ext>
              </a:extLst>
            </p:cNvPr>
            <p:cNvSpPr/>
            <p:nvPr/>
          </p:nvSpPr>
          <p:spPr>
            <a:xfrm>
              <a:off x="10559948" y="5002426"/>
              <a:ext cx="559558" cy="559558"/>
            </a:xfrm>
            <a:prstGeom prst="bevel">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Tenorite" pitchFamily="2" charset="0"/>
                </a:rPr>
                <a:t>web</a:t>
              </a:r>
              <a:endParaRPr lang="en-US" sz="1000" dirty="0">
                <a:latin typeface="Tenorite" pitchFamily="2" charset="0"/>
              </a:endParaRPr>
            </a:p>
          </p:txBody>
        </p:sp>
        <p:cxnSp>
          <p:nvCxnSpPr>
            <p:cNvPr id="90" name="Straight Connector 89">
              <a:extLst>
                <a:ext uri="{FF2B5EF4-FFF2-40B4-BE49-F238E27FC236}">
                  <a16:creationId xmlns:a16="http://schemas.microsoft.com/office/drawing/2014/main" id="{A7DAED41-144F-ABF6-9762-08470954D559}"/>
                </a:ext>
              </a:extLst>
            </p:cNvPr>
            <p:cNvCxnSpPr/>
            <p:nvPr/>
          </p:nvCxnSpPr>
          <p:spPr>
            <a:xfrm flipV="1">
              <a:off x="8601496" y="4351315"/>
              <a:ext cx="839337" cy="65111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08B4B91-453A-7C4E-5E88-4ECD2C8AC605}"/>
                </a:ext>
              </a:extLst>
            </p:cNvPr>
            <p:cNvCxnSpPr>
              <a:cxnSpLocks/>
            </p:cNvCxnSpPr>
            <p:nvPr/>
          </p:nvCxnSpPr>
          <p:spPr>
            <a:xfrm>
              <a:off x="8601496" y="5549188"/>
              <a:ext cx="279779" cy="66390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065458-442E-0AFF-3C25-2101C9FFADAF}"/>
                </a:ext>
              </a:extLst>
            </p:cNvPr>
            <p:cNvCxnSpPr>
              <a:cxnSpLocks/>
            </p:cNvCxnSpPr>
            <p:nvPr/>
          </p:nvCxnSpPr>
          <p:spPr>
            <a:xfrm flipH="1">
              <a:off x="10569047" y="5561984"/>
              <a:ext cx="270680" cy="6511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5D722C8-1D6E-F381-E91B-13139A6A5D4C}"/>
                </a:ext>
              </a:extLst>
            </p:cNvPr>
            <p:cNvCxnSpPr>
              <a:cxnSpLocks/>
            </p:cNvCxnSpPr>
            <p:nvPr/>
          </p:nvCxnSpPr>
          <p:spPr>
            <a:xfrm>
              <a:off x="9440833" y="6213096"/>
              <a:ext cx="56865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E0CFDC3-1982-472C-AEF9-7776522FC49B}"/>
                </a:ext>
              </a:extLst>
            </p:cNvPr>
            <p:cNvCxnSpPr>
              <a:cxnSpLocks/>
            </p:cNvCxnSpPr>
            <p:nvPr/>
          </p:nvCxnSpPr>
          <p:spPr>
            <a:xfrm>
              <a:off x="10000391" y="4350458"/>
              <a:ext cx="839336" cy="65196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D0FFE3-3D12-387F-C0E7-D3820AE33986}"/>
                </a:ext>
              </a:extLst>
            </p:cNvPr>
            <p:cNvCxnSpPr>
              <a:cxnSpLocks/>
            </p:cNvCxnSpPr>
            <p:nvPr/>
          </p:nvCxnSpPr>
          <p:spPr>
            <a:xfrm flipV="1">
              <a:off x="9161054" y="4624696"/>
              <a:ext cx="559558" cy="130862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F91DF7-B6CB-C8FF-6FE4-D6107D414720}"/>
                </a:ext>
              </a:extLst>
            </p:cNvPr>
            <p:cNvCxnSpPr>
              <a:cxnSpLocks/>
            </p:cNvCxnSpPr>
            <p:nvPr/>
          </p:nvCxnSpPr>
          <p:spPr>
            <a:xfrm flipH="1" flipV="1">
              <a:off x="9720612" y="4631094"/>
              <a:ext cx="568656" cy="130222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91099A3-CECE-BEF8-5851-50C6490E794B}"/>
                </a:ext>
              </a:extLst>
            </p:cNvPr>
            <p:cNvCxnSpPr>
              <a:cxnSpLocks/>
            </p:cNvCxnSpPr>
            <p:nvPr/>
          </p:nvCxnSpPr>
          <p:spPr>
            <a:xfrm>
              <a:off x="8881275" y="5282205"/>
              <a:ext cx="167867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59D2E61-B0E2-5B94-B7E9-3B0669EB55C1}"/>
                </a:ext>
              </a:extLst>
            </p:cNvPr>
            <p:cNvCxnSpPr>
              <a:cxnSpLocks/>
            </p:cNvCxnSpPr>
            <p:nvPr/>
          </p:nvCxnSpPr>
          <p:spPr>
            <a:xfrm flipV="1">
              <a:off x="9161054" y="5282205"/>
              <a:ext cx="1398894" cy="6414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7C178FC-BEE5-5623-D700-C0224BDA31A5}"/>
                </a:ext>
              </a:extLst>
            </p:cNvPr>
            <p:cNvCxnSpPr>
              <a:cxnSpLocks/>
            </p:cNvCxnSpPr>
            <p:nvPr/>
          </p:nvCxnSpPr>
          <p:spPr>
            <a:xfrm>
              <a:off x="8881275" y="5294356"/>
              <a:ext cx="1407993" cy="6389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FA1DDE0-A78D-9A75-8467-DDFB3D5A0C50}"/>
              </a:ext>
            </a:extLst>
          </p:cNvPr>
          <p:cNvGrpSpPr/>
          <p:nvPr/>
        </p:nvGrpSpPr>
        <p:grpSpPr>
          <a:xfrm>
            <a:off x="401535" y="4071536"/>
            <a:ext cx="2797789" cy="2421339"/>
            <a:chOff x="347107" y="4121348"/>
            <a:chExt cx="2797789" cy="2421339"/>
          </a:xfrm>
        </p:grpSpPr>
        <p:sp>
          <p:nvSpPr>
            <p:cNvPr id="3" name="Rounded Rectangle 2">
              <a:extLst>
                <a:ext uri="{FF2B5EF4-FFF2-40B4-BE49-F238E27FC236}">
                  <a16:creationId xmlns:a16="http://schemas.microsoft.com/office/drawing/2014/main" id="{494C8384-55C9-648D-2AAA-8FA39CB31986}"/>
                </a:ext>
              </a:extLst>
            </p:cNvPr>
            <p:cNvSpPr/>
            <p:nvPr/>
          </p:nvSpPr>
          <p:spPr>
            <a:xfrm>
              <a:off x="347107" y="5052238"/>
              <a:ext cx="559558" cy="55955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web</a:t>
              </a:r>
              <a:endParaRPr lang="en-US" sz="1200" dirty="0">
                <a:latin typeface="Tenorite" pitchFamily="2" charset="0"/>
              </a:endParaRPr>
            </a:p>
          </p:txBody>
        </p:sp>
        <p:sp>
          <p:nvSpPr>
            <p:cNvPr id="10" name="Rounded Rectangle 9">
              <a:extLst>
                <a:ext uri="{FF2B5EF4-FFF2-40B4-BE49-F238E27FC236}">
                  <a16:creationId xmlns:a16="http://schemas.microsoft.com/office/drawing/2014/main" id="{54783826-DF55-137A-4CA2-313E26F8B5C4}"/>
                </a:ext>
              </a:extLst>
            </p:cNvPr>
            <p:cNvSpPr/>
            <p:nvPr/>
          </p:nvSpPr>
          <p:spPr>
            <a:xfrm>
              <a:off x="906665" y="5983129"/>
              <a:ext cx="559558" cy="55955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web</a:t>
              </a:r>
              <a:endParaRPr lang="en-US" sz="1200" dirty="0">
                <a:latin typeface="Tenorite" pitchFamily="2" charset="0"/>
              </a:endParaRPr>
            </a:p>
          </p:txBody>
        </p:sp>
        <p:sp>
          <p:nvSpPr>
            <p:cNvPr id="11" name="Rounded Rectangle 10">
              <a:extLst>
                <a:ext uri="{FF2B5EF4-FFF2-40B4-BE49-F238E27FC236}">
                  <a16:creationId xmlns:a16="http://schemas.microsoft.com/office/drawing/2014/main" id="{6D79CD7B-1A4C-4E07-820A-01E00353E2CD}"/>
                </a:ext>
              </a:extLst>
            </p:cNvPr>
            <p:cNvSpPr/>
            <p:nvPr/>
          </p:nvSpPr>
          <p:spPr>
            <a:xfrm>
              <a:off x="2034879" y="5983129"/>
              <a:ext cx="559558" cy="55955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web</a:t>
              </a:r>
              <a:endParaRPr lang="en-US" sz="1200" dirty="0">
                <a:latin typeface="Tenorite" pitchFamily="2" charset="0"/>
              </a:endParaRPr>
            </a:p>
          </p:txBody>
        </p:sp>
        <p:sp>
          <p:nvSpPr>
            <p:cNvPr id="12" name="Rounded Rectangle 11">
              <a:extLst>
                <a:ext uri="{FF2B5EF4-FFF2-40B4-BE49-F238E27FC236}">
                  <a16:creationId xmlns:a16="http://schemas.microsoft.com/office/drawing/2014/main" id="{A25575A2-2A93-1140-1739-538401BE5865}"/>
                </a:ext>
              </a:extLst>
            </p:cNvPr>
            <p:cNvSpPr/>
            <p:nvPr/>
          </p:nvSpPr>
          <p:spPr>
            <a:xfrm>
              <a:off x="1466223" y="4121348"/>
              <a:ext cx="559558" cy="55955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web</a:t>
              </a:r>
              <a:endParaRPr lang="en-US" sz="1200" dirty="0">
                <a:latin typeface="Tenorite" pitchFamily="2" charset="0"/>
              </a:endParaRPr>
            </a:p>
          </p:txBody>
        </p:sp>
        <p:sp>
          <p:nvSpPr>
            <p:cNvPr id="13" name="Rounded Rectangle 12">
              <a:extLst>
                <a:ext uri="{FF2B5EF4-FFF2-40B4-BE49-F238E27FC236}">
                  <a16:creationId xmlns:a16="http://schemas.microsoft.com/office/drawing/2014/main" id="{1F219A6E-582F-8A16-FF48-371DDB431C92}"/>
                </a:ext>
              </a:extLst>
            </p:cNvPr>
            <p:cNvSpPr/>
            <p:nvPr/>
          </p:nvSpPr>
          <p:spPr>
            <a:xfrm>
              <a:off x="2585338" y="5052238"/>
              <a:ext cx="559558" cy="55955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enorite" pitchFamily="2" charset="0"/>
                </a:rPr>
                <a:t>web</a:t>
              </a:r>
              <a:endParaRPr lang="en-US" sz="1200" dirty="0">
                <a:latin typeface="Tenorite" pitchFamily="2" charset="0"/>
              </a:endParaRPr>
            </a:p>
          </p:txBody>
        </p:sp>
        <p:cxnSp>
          <p:nvCxnSpPr>
            <p:cNvPr id="14" name="Straight Connector 13">
              <a:extLst>
                <a:ext uri="{FF2B5EF4-FFF2-40B4-BE49-F238E27FC236}">
                  <a16:creationId xmlns:a16="http://schemas.microsoft.com/office/drawing/2014/main" id="{A4CB16C2-A262-762A-800E-0535E9968299}"/>
                </a:ext>
              </a:extLst>
            </p:cNvPr>
            <p:cNvCxnSpPr/>
            <p:nvPr/>
          </p:nvCxnSpPr>
          <p:spPr>
            <a:xfrm flipV="1">
              <a:off x="626886" y="4401127"/>
              <a:ext cx="839337" cy="65111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57457A-8377-2487-A27E-B6F8DB49847E}"/>
                </a:ext>
              </a:extLst>
            </p:cNvPr>
            <p:cNvCxnSpPr>
              <a:cxnSpLocks/>
            </p:cNvCxnSpPr>
            <p:nvPr/>
          </p:nvCxnSpPr>
          <p:spPr>
            <a:xfrm>
              <a:off x="626886" y="5599000"/>
              <a:ext cx="279779" cy="66390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902E71-F212-76F6-A91F-6E1DA7F24E37}"/>
                </a:ext>
              </a:extLst>
            </p:cNvPr>
            <p:cNvCxnSpPr>
              <a:cxnSpLocks/>
            </p:cNvCxnSpPr>
            <p:nvPr/>
          </p:nvCxnSpPr>
          <p:spPr>
            <a:xfrm flipH="1">
              <a:off x="2594437" y="5611796"/>
              <a:ext cx="270680" cy="6511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9459486-3F93-70E8-02C9-826708B4F384}"/>
                </a:ext>
              </a:extLst>
            </p:cNvPr>
            <p:cNvCxnSpPr>
              <a:cxnSpLocks/>
            </p:cNvCxnSpPr>
            <p:nvPr/>
          </p:nvCxnSpPr>
          <p:spPr>
            <a:xfrm>
              <a:off x="1466223" y="6262908"/>
              <a:ext cx="56865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0593FD-030C-DF37-26DF-E2EEA242CF44}"/>
                </a:ext>
              </a:extLst>
            </p:cNvPr>
            <p:cNvCxnSpPr>
              <a:cxnSpLocks/>
            </p:cNvCxnSpPr>
            <p:nvPr/>
          </p:nvCxnSpPr>
          <p:spPr>
            <a:xfrm>
              <a:off x="2025781" y="4400270"/>
              <a:ext cx="839336" cy="65196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8F7C5E-CF6D-1CB3-B3D3-D140954F59D2}"/>
                </a:ext>
              </a:extLst>
            </p:cNvPr>
            <p:cNvCxnSpPr>
              <a:cxnSpLocks/>
            </p:cNvCxnSpPr>
            <p:nvPr/>
          </p:nvCxnSpPr>
          <p:spPr>
            <a:xfrm flipV="1">
              <a:off x="1186444" y="4674508"/>
              <a:ext cx="559558" cy="130862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A713A1-43A1-70CF-9ED5-6121039EEB7A}"/>
                </a:ext>
              </a:extLst>
            </p:cNvPr>
            <p:cNvCxnSpPr>
              <a:cxnSpLocks/>
            </p:cNvCxnSpPr>
            <p:nvPr/>
          </p:nvCxnSpPr>
          <p:spPr>
            <a:xfrm flipH="1" flipV="1">
              <a:off x="1746002" y="4680906"/>
              <a:ext cx="568656" cy="130222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9E8D2D-6A46-D9DC-3764-48ACCF209031}"/>
                </a:ext>
              </a:extLst>
            </p:cNvPr>
            <p:cNvCxnSpPr>
              <a:cxnSpLocks/>
            </p:cNvCxnSpPr>
            <p:nvPr/>
          </p:nvCxnSpPr>
          <p:spPr>
            <a:xfrm>
              <a:off x="906665" y="5332017"/>
              <a:ext cx="167867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2D7939-9DC7-2F5D-79A8-1B47FDCEEC8F}"/>
                </a:ext>
              </a:extLst>
            </p:cNvPr>
            <p:cNvCxnSpPr>
              <a:cxnSpLocks/>
            </p:cNvCxnSpPr>
            <p:nvPr/>
          </p:nvCxnSpPr>
          <p:spPr>
            <a:xfrm flipV="1">
              <a:off x="1186444" y="5332017"/>
              <a:ext cx="1398894" cy="6414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9C1EE92-5B49-42F8-C0DA-9225C43698E9}"/>
                </a:ext>
              </a:extLst>
            </p:cNvPr>
            <p:cNvCxnSpPr>
              <a:cxnSpLocks/>
            </p:cNvCxnSpPr>
            <p:nvPr/>
          </p:nvCxnSpPr>
          <p:spPr>
            <a:xfrm>
              <a:off x="906665" y="5344168"/>
              <a:ext cx="1407993" cy="63896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87939D3-2444-AE69-6BC6-C220EC150022}"/>
              </a:ext>
            </a:extLst>
          </p:cNvPr>
          <p:cNvGrpSpPr/>
          <p:nvPr/>
        </p:nvGrpSpPr>
        <p:grpSpPr>
          <a:xfrm>
            <a:off x="7010432" y="3979125"/>
            <a:ext cx="1128015" cy="826902"/>
            <a:chOff x="7077165" y="5747055"/>
            <a:chExt cx="1128016" cy="1003493"/>
          </a:xfrm>
        </p:grpSpPr>
        <p:grpSp>
          <p:nvGrpSpPr>
            <p:cNvPr id="48" name="Group 47">
              <a:extLst>
                <a:ext uri="{FF2B5EF4-FFF2-40B4-BE49-F238E27FC236}">
                  <a16:creationId xmlns:a16="http://schemas.microsoft.com/office/drawing/2014/main" id="{6DE97078-A6C6-FD8E-4500-C805BE9A903A}"/>
                </a:ext>
              </a:extLst>
            </p:cNvPr>
            <p:cNvGrpSpPr/>
            <p:nvPr/>
          </p:nvGrpSpPr>
          <p:grpSpPr>
            <a:xfrm>
              <a:off x="7077166" y="6087437"/>
              <a:ext cx="1128015" cy="663111"/>
              <a:chOff x="3400954" y="5728754"/>
              <a:chExt cx="1312433" cy="663111"/>
            </a:xfrm>
            <a:solidFill>
              <a:srgbClr val="00B0F0"/>
            </a:solidFill>
          </p:grpSpPr>
          <p:sp>
            <p:nvSpPr>
              <p:cNvPr id="49" name="Rectangle 48">
                <a:extLst>
                  <a:ext uri="{FF2B5EF4-FFF2-40B4-BE49-F238E27FC236}">
                    <a16:creationId xmlns:a16="http://schemas.microsoft.com/office/drawing/2014/main" id="{1E8EFEAB-6521-B7A6-B7D3-4E1195EEC866}"/>
                  </a:ext>
                </a:extLst>
              </p:cNvPr>
              <p:cNvSpPr/>
              <p:nvPr/>
            </p:nvSpPr>
            <p:spPr>
              <a:xfrm>
                <a:off x="3400954" y="6069136"/>
                <a:ext cx="1312433" cy="32272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Microsoft YaHei UI" panose="020B0503020204020204" pitchFamily="34" charset="-122"/>
                    <a:ea typeface="Microsoft YaHei UI" panose="020B0503020204020204" pitchFamily="34" charset="-122"/>
                  </a:rPr>
                  <a:t>RDF</a:t>
                </a:r>
              </a:p>
            </p:txBody>
          </p:sp>
          <p:sp>
            <p:nvSpPr>
              <p:cNvPr id="50" name="Rectangle 49">
                <a:extLst>
                  <a:ext uri="{FF2B5EF4-FFF2-40B4-BE49-F238E27FC236}">
                    <a16:creationId xmlns:a16="http://schemas.microsoft.com/office/drawing/2014/main" id="{2BFE6B1C-3152-09FD-A93E-1E0CA075CEDD}"/>
                  </a:ext>
                </a:extLst>
              </p:cNvPr>
              <p:cNvSpPr/>
              <p:nvPr/>
            </p:nvSpPr>
            <p:spPr>
              <a:xfrm>
                <a:off x="3400954" y="5728754"/>
                <a:ext cx="1312433" cy="32272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Microsoft YaHei UI" panose="020B0503020204020204" pitchFamily="34" charset="-122"/>
                    <a:ea typeface="Microsoft YaHei UI" panose="020B0503020204020204" pitchFamily="34" charset="-122"/>
                  </a:rPr>
                  <a:t>OWL</a:t>
                </a:r>
              </a:p>
            </p:txBody>
          </p:sp>
        </p:grpSp>
        <p:sp>
          <p:nvSpPr>
            <p:cNvPr id="51" name="Rectangle 50">
              <a:extLst>
                <a:ext uri="{FF2B5EF4-FFF2-40B4-BE49-F238E27FC236}">
                  <a16:creationId xmlns:a16="http://schemas.microsoft.com/office/drawing/2014/main" id="{974B737D-A57B-5692-FB12-38AD9DDBDD16}"/>
                </a:ext>
              </a:extLst>
            </p:cNvPr>
            <p:cNvSpPr/>
            <p:nvPr/>
          </p:nvSpPr>
          <p:spPr>
            <a:xfrm>
              <a:off x="7077165" y="5747055"/>
              <a:ext cx="1128015"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Microsoft YaHei UI" panose="020B0503020204020204" pitchFamily="34" charset="-122"/>
                  <a:ea typeface="Microsoft YaHei UI" panose="020B0503020204020204" pitchFamily="34" charset="-122"/>
                </a:rPr>
                <a:t>SPARQL</a:t>
              </a:r>
              <a:r>
                <a:rPr lang="zh-CN" altLang="en-US" sz="1050" dirty="0">
                  <a:latin typeface="Microsoft YaHei UI" panose="020B0503020204020204" pitchFamily="34" charset="-122"/>
                  <a:ea typeface="Microsoft YaHei UI" panose="020B0503020204020204" pitchFamily="34" charset="-122"/>
                </a:rPr>
                <a:t> 语言</a:t>
              </a:r>
              <a:endParaRPr lang="en-US" sz="1050" dirty="0">
                <a:latin typeface="Microsoft YaHei UI" panose="020B0503020204020204" pitchFamily="34" charset="-122"/>
                <a:ea typeface="Microsoft YaHei UI" panose="020B0503020204020204" pitchFamily="34" charset="-122"/>
              </a:endParaRPr>
            </a:p>
          </p:txBody>
        </p:sp>
      </p:grpSp>
      <p:grpSp>
        <p:nvGrpSpPr>
          <p:cNvPr id="56" name="Group 55">
            <a:extLst>
              <a:ext uri="{FF2B5EF4-FFF2-40B4-BE49-F238E27FC236}">
                <a16:creationId xmlns:a16="http://schemas.microsoft.com/office/drawing/2014/main" id="{61C16C8E-EEFA-D9DB-9FAA-3ABB3DB2DC02}"/>
              </a:ext>
            </a:extLst>
          </p:cNvPr>
          <p:cNvGrpSpPr/>
          <p:nvPr/>
        </p:nvGrpSpPr>
        <p:grpSpPr>
          <a:xfrm>
            <a:off x="3060458" y="4259608"/>
            <a:ext cx="1128014" cy="546419"/>
            <a:chOff x="3400954" y="5728754"/>
            <a:chExt cx="1312433" cy="663111"/>
          </a:xfrm>
          <a:solidFill>
            <a:srgbClr val="00B0F0"/>
          </a:solidFill>
        </p:grpSpPr>
        <p:sp>
          <p:nvSpPr>
            <p:cNvPr id="58" name="Rectangle 57">
              <a:extLst>
                <a:ext uri="{FF2B5EF4-FFF2-40B4-BE49-F238E27FC236}">
                  <a16:creationId xmlns:a16="http://schemas.microsoft.com/office/drawing/2014/main" id="{83902446-08C8-9286-B4B4-9AAA931858E6}"/>
                </a:ext>
              </a:extLst>
            </p:cNvPr>
            <p:cNvSpPr/>
            <p:nvPr/>
          </p:nvSpPr>
          <p:spPr>
            <a:xfrm>
              <a:off x="3400954" y="6069136"/>
              <a:ext cx="1312433" cy="32272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latin typeface="Microsoft YaHei UI" panose="020B0503020204020204" pitchFamily="34" charset="-122"/>
                  <a:ea typeface="Microsoft YaHei UI" panose="020B0503020204020204" pitchFamily="34" charset="-122"/>
                </a:rPr>
                <a:t>HTML文本</a:t>
              </a:r>
              <a:endParaRPr lang="en-US" sz="1050" dirty="0">
                <a:latin typeface="Microsoft YaHei UI" panose="020B0503020204020204" pitchFamily="34" charset="-122"/>
                <a:ea typeface="Microsoft YaHei UI" panose="020B0503020204020204" pitchFamily="34" charset="-122"/>
              </a:endParaRPr>
            </a:p>
          </p:txBody>
        </p:sp>
        <p:sp>
          <p:nvSpPr>
            <p:cNvPr id="59" name="Rectangle 58">
              <a:extLst>
                <a:ext uri="{FF2B5EF4-FFF2-40B4-BE49-F238E27FC236}">
                  <a16:creationId xmlns:a16="http://schemas.microsoft.com/office/drawing/2014/main" id="{D105F763-EB8D-EBD2-CE36-74E056B80B65}"/>
                </a:ext>
              </a:extLst>
            </p:cNvPr>
            <p:cNvSpPr/>
            <p:nvPr/>
          </p:nvSpPr>
          <p:spPr>
            <a:xfrm>
              <a:off x="3400954" y="5728754"/>
              <a:ext cx="1312433" cy="32272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Microsoft YaHei UI" panose="020B0503020204020204" pitchFamily="34" charset="-122"/>
                  <a:ea typeface="Microsoft YaHei UI" panose="020B0503020204020204" pitchFamily="34" charset="-122"/>
                </a:rPr>
                <a:t>Web</a:t>
              </a:r>
              <a:r>
                <a:rPr lang="zh-CN" altLang="en-US" sz="1050" dirty="0">
                  <a:latin typeface="Microsoft YaHei UI" panose="020B0503020204020204" pitchFamily="34" charset="-122"/>
                  <a:ea typeface="Microsoft YaHei UI" panose="020B0503020204020204" pitchFamily="34" charset="-122"/>
                </a:rPr>
                <a:t> 浏览器</a:t>
              </a:r>
              <a:endParaRPr lang="en-US" sz="1050" dirty="0">
                <a:latin typeface="Microsoft YaHei UI" panose="020B0503020204020204" pitchFamily="34" charset="-122"/>
                <a:ea typeface="Microsoft YaHei UI" panose="020B0503020204020204" pitchFamily="34" charset="-122"/>
              </a:endParaRPr>
            </a:p>
          </p:txBody>
        </p:sp>
      </p:grpSp>
      <p:grpSp>
        <p:nvGrpSpPr>
          <p:cNvPr id="76" name="Group 75">
            <a:extLst>
              <a:ext uri="{FF2B5EF4-FFF2-40B4-BE49-F238E27FC236}">
                <a16:creationId xmlns:a16="http://schemas.microsoft.com/office/drawing/2014/main" id="{E6D0CB1D-9B38-2B39-4F8B-DF0A387A94A8}"/>
              </a:ext>
            </a:extLst>
          </p:cNvPr>
          <p:cNvGrpSpPr/>
          <p:nvPr/>
        </p:nvGrpSpPr>
        <p:grpSpPr>
          <a:xfrm>
            <a:off x="10791191" y="4262536"/>
            <a:ext cx="1138773" cy="543491"/>
            <a:chOff x="10857924" y="6207057"/>
            <a:chExt cx="1138773" cy="543491"/>
          </a:xfrm>
        </p:grpSpPr>
        <p:sp>
          <p:nvSpPr>
            <p:cNvPr id="70" name="Rectangle 69">
              <a:extLst>
                <a:ext uri="{FF2B5EF4-FFF2-40B4-BE49-F238E27FC236}">
                  <a16:creationId xmlns:a16="http://schemas.microsoft.com/office/drawing/2014/main" id="{E58EC235-11A8-3241-1676-98FD63904CB0}"/>
                </a:ext>
              </a:extLst>
            </p:cNvPr>
            <p:cNvSpPr/>
            <p:nvPr/>
          </p:nvSpPr>
          <p:spPr>
            <a:xfrm>
              <a:off x="10857924" y="6207057"/>
              <a:ext cx="1128014" cy="26593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Microsoft YaHei UI" panose="020B0503020204020204" pitchFamily="34" charset="-122"/>
                  <a:ea typeface="Microsoft YaHei UI" panose="020B0503020204020204" pitchFamily="34" charset="-122"/>
                </a:rPr>
                <a:t>Chat</a:t>
              </a:r>
              <a:r>
                <a:rPr lang="zh-CN" altLang="en-US" sz="1050" dirty="0">
                  <a:latin typeface="Microsoft YaHei UI" panose="020B0503020204020204" pitchFamily="34" charset="-122"/>
                  <a:ea typeface="Microsoft YaHei UI" panose="020B0503020204020204" pitchFamily="34" charset="-122"/>
                </a:rPr>
                <a:t> 应用</a:t>
              </a:r>
              <a:endParaRPr lang="en-US" sz="1050" dirty="0">
                <a:latin typeface="Microsoft YaHei UI" panose="020B0503020204020204" pitchFamily="34" charset="-122"/>
                <a:ea typeface="Microsoft YaHei UI" panose="020B0503020204020204" pitchFamily="34" charset="-122"/>
              </a:endParaRPr>
            </a:p>
          </p:txBody>
        </p:sp>
        <p:grpSp>
          <p:nvGrpSpPr>
            <p:cNvPr id="72" name="Group 71">
              <a:extLst>
                <a:ext uri="{FF2B5EF4-FFF2-40B4-BE49-F238E27FC236}">
                  <a16:creationId xmlns:a16="http://schemas.microsoft.com/office/drawing/2014/main" id="{37CF7202-3C9B-4027-D858-1820F975FA52}"/>
                </a:ext>
              </a:extLst>
            </p:cNvPr>
            <p:cNvGrpSpPr/>
            <p:nvPr/>
          </p:nvGrpSpPr>
          <p:grpSpPr>
            <a:xfrm>
              <a:off x="10857926" y="6483132"/>
              <a:ext cx="1138771" cy="267416"/>
              <a:chOff x="10857925" y="6483132"/>
              <a:chExt cx="1346798" cy="267416"/>
            </a:xfrm>
          </p:grpSpPr>
          <p:sp>
            <p:nvSpPr>
              <p:cNvPr id="69" name="Rectangle 68">
                <a:extLst>
                  <a:ext uri="{FF2B5EF4-FFF2-40B4-BE49-F238E27FC236}">
                    <a16:creationId xmlns:a16="http://schemas.microsoft.com/office/drawing/2014/main" id="{12D28451-2FED-9FFD-7055-61C1408D042A}"/>
                  </a:ext>
                </a:extLst>
              </p:cNvPr>
              <p:cNvSpPr/>
              <p:nvPr/>
            </p:nvSpPr>
            <p:spPr>
              <a:xfrm>
                <a:off x="10857925" y="6483132"/>
                <a:ext cx="586461" cy="26593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Microsoft YaHei UI" panose="020B0503020204020204" pitchFamily="34" charset="-122"/>
                    <a:ea typeface="Microsoft YaHei UI" panose="020B0503020204020204" pitchFamily="34" charset="-122"/>
                  </a:rPr>
                  <a:t>web</a:t>
                </a:r>
              </a:p>
            </p:txBody>
          </p:sp>
          <p:sp>
            <p:nvSpPr>
              <p:cNvPr id="71" name="Rectangle 70">
                <a:extLst>
                  <a:ext uri="{FF2B5EF4-FFF2-40B4-BE49-F238E27FC236}">
                    <a16:creationId xmlns:a16="http://schemas.microsoft.com/office/drawing/2014/main" id="{F40877C5-7247-F758-4BCA-1154824C8671}"/>
                  </a:ext>
                </a:extLst>
              </p:cNvPr>
              <p:cNvSpPr/>
              <p:nvPr/>
            </p:nvSpPr>
            <p:spPr>
              <a:xfrm>
                <a:off x="11457109" y="6484612"/>
                <a:ext cx="747614" cy="26593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Microsoft YaHei UI" panose="020B0503020204020204" pitchFamily="34" charset="-122"/>
                    <a:ea typeface="Microsoft YaHei UI" panose="020B0503020204020204" pitchFamily="34" charset="-122"/>
                  </a:rPr>
                  <a:t>model</a:t>
                </a:r>
              </a:p>
            </p:txBody>
          </p:sp>
        </p:grpSp>
      </p:grpSp>
      <p:sp>
        <p:nvSpPr>
          <p:cNvPr id="77" name="Content Placeholder 2">
            <a:extLst>
              <a:ext uri="{FF2B5EF4-FFF2-40B4-BE49-F238E27FC236}">
                <a16:creationId xmlns:a16="http://schemas.microsoft.com/office/drawing/2014/main" id="{F896923D-5F3F-A4AC-9A31-0E897031F924}"/>
              </a:ext>
            </a:extLst>
          </p:cNvPr>
          <p:cNvSpPr>
            <a:spLocks noGrp="1"/>
          </p:cNvSpPr>
          <p:nvPr>
            <p:ph idx="1"/>
          </p:nvPr>
        </p:nvSpPr>
        <p:spPr>
          <a:xfrm>
            <a:off x="4503714" y="1763765"/>
            <a:ext cx="3634732" cy="2426218"/>
          </a:xfrm>
        </p:spPr>
        <p:txBody>
          <a:bodyPr>
            <a:normAutofit/>
          </a:bodyPr>
          <a:lstStyle/>
          <a:p>
            <a:pPr marL="0" indent="0" algn="l">
              <a:lnSpc>
                <a:spcPct val="110000"/>
              </a:lnSpc>
              <a:spcBef>
                <a:spcPts val="200"/>
              </a:spcBef>
              <a:spcAft>
                <a:spcPts val="200"/>
              </a:spcAft>
              <a:buNone/>
            </a:pPr>
            <a:r>
              <a:rPr lang="en-US" altLang="zh-CN" sz="1050" b="1" dirty="0">
                <a:solidFill>
                  <a:srgbClr val="374151"/>
                </a:solidFill>
                <a:effectLst/>
                <a:latin typeface="Microsoft YaHei UI Light" panose="020B0502040204020203" pitchFamily="34" charset="-122"/>
              </a:rPr>
              <a:t>Web</a:t>
            </a:r>
            <a:r>
              <a:rPr lang="zh-CN" altLang="en-US" sz="1050" b="1" dirty="0">
                <a:solidFill>
                  <a:srgbClr val="374151"/>
                </a:solidFill>
                <a:effectLst/>
                <a:latin typeface="Microsoft YaHei UI Light" panose="020B0502040204020203" pitchFamily="34" charset="-122"/>
              </a:rPr>
              <a:t> </a:t>
            </a:r>
            <a:r>
              <a:rPr lang="en-US" altLang="zh-CN" sz="1050" b="1" dirty="0">
                <a:solidFill>
                  <a:srgbClr val="374151"/>
                </a:solidFill>
                <a:effectLst/>
                <a:latin typeface="Microsoft YaHei UI Light" panose="020B0502040204020203" pitchFamily="34" charset="-122"/>
              </a:rPr>
              <a:t>3.0</a:t>
            </a:r>
            <a:r>
              <a:rPr lang="zh-CN" altLang="en-US" sz="1050" b="1" dirty="0">
                <a:solidFill>
                  <a:srgbClr val="374151"/>
                </a:solidFill>
                <a:effectLst/>
                <a:latin typeface="Microsoft YaHei UI Light" panose="020B0502040204020203" pitchFamily="34" charset="-122"/>
              </a:rPr>
              <a:t> 语义网愿景：把形式化的数据组成智慧互联网</a:t>
            </a:r>
          </a:p>
          <a:p>
            <a:pPr algn="l">
              <a:lnSpc>
                <a:spcPct val="110000"/>
              </a:lnSpc>
              <a:spcBef>
                <a:spcPts val="200"/>
              </a:spcBef>
              <a:spcAft>
                <a:spcPts val="200"/>
              </a:spcAft>
              <a:buFont typeface="Arial" panose="020B0604020202020204" pitchFamily="34" charset="0"/>
              <a:buChar char="•"/>
            </a:pPr>
            <a:r>
              <a:rPr lang="zh-CN" altLang="en-US" sz="1000" dirty="0">
                <a:solidFill>
                  <a:srgbClr val="374151"/>
                </a:solidFill>
                <a:effectLst/>
                <a:latin typeface="Microsoft YaHei UI Light" panose="020B0502040204020203" pitchFamily="34" charset="-122"/>
              </a:rPr>
              <a:t>概念：在网络上互联机器可读数据</a:t>
            </a:r>
          </a:p>
          <a:p>
            <a:pPr algn="l">
              <a:lnSpc>
                <a:spcPct val="110000"/>
              </a:lnSpc>
              <a:spcBef>
                <a:spcPts val="200"/>
              </a:spcBef>
              <a:spcAft>
                <a:spcPts val="200"/>
              </a:spcAft>
              <a:buFont typeface="Arial" panose="020B0604020202020204" pitchFamily="34" charset="0"/>
              <a:buChar char="•"/>
            </a:pPr>
            <a:r>
              <a:rPr lang="zh-CN" altLang="en-US" sz="1000" dirty="0">
                <a:solidFill>
                  <a:srgbClr val="374151"/>
                </a:solidFill>
                <a:effectLst/>
                <a:latin typeface="Microsoft YaHei UI Light" panose="020B0502040204020203" pitchFamily="34" charset="-122"/>
              </a:rPr>
              <a:t>目标：使机器能够理解、解释和处理网络数据</a:t>
            </a:r>
          </a:p>
          <a:p>
            <a:pPr algn="l">
              <a:lnSpc>
                <a:spcPct val="110000"/>
              </a:lnSpc>
              <a:spcBef>
                <a:spcPts val="200"/>
              </a:spcBef>
              <a:spcAft>
                <a:spcPts val="200"/>
              </a:spcAft>
              <a:buFont typeface="Arial" panose="020B0604020202020204" pitchFamily="34" charset="0"/>
              <a:buChar char="•"/>
            </a:pPr>
            <a:r>
              <a:rPr lang="zh-CN" altLang="en-US" sz="1000" dirty="0">
                <a:solidFill>
                  <a:srgbClr val="374151"/>
                </a:solidFill>
                <a:effectLst/>
                <a:latin typeface="Microsoft YaHei UI Light" panose="020B0502040204020203" pitchFamily="34" charset="-122"/>
              </a:rPr>
              <a:t>挑战：将人类可读内容与机器可读数据桥接</a:t>
            </a:r>
          </a:p>
          <a:p>
            <a:pPr algn="l">
              <a:lnSpc>
                <a:spcPct val="110000"/>
              </a:lnSpc>
              <a:spcBef>
                <a:spcPts val="200"/>
              </a:spcBef>
              <a:spcAft>
                <a:spcPts val="200"/>
              </a:spcAft>
              <a:buFont typeface="Arial" panose="020B0604020202020204" pitchFamily="34" charset="0"/>
              <a:buChar char="•"/>
            </a:pPr>
            <a:r>
              <a:rPr lang="zh-CN" altLang="en-US" sz="1000" dirty="0">
                <a:solidFill>
                  <a:srgbClr val="374151"/>
                </a:solidFill>
                <a:effectLst/>
                <a:latin typeface="Microsoft YaHei UI Light" panose="020B0502040204020203" pitchFamily="34" charset="-122"/>
              </a:rPr>
              <a:t>技术：通过</a:t>
            </a:r>
            <a:r>
              <a:rPr lang="en-US" sz="1000" dirty="0" err="1">
                <a:solidFill>
                  <a:srgbClr val="374151"/>
                </a:solidFill>
                <a:effectLst/>
                <a:latin typeface="Microsoft YaHei UI Light" panose="020B0502040204020203" pitchFamily="34" charset="-122"/>
              </a:rPr>
              <a:t>SPARQL可以对RDF表示的结构数据做查询</a:t>
            </a:r>
            <a:r>
              <a:rPr lang="zh-CN" altLang="en-US" sz="1000" dirty="0">
                <a:solidFill>
                  <a:srgbClr val="374151"/>
                </a:solidFill>
                <a:effectLst/>
                <a:latin typeface="Microsoft YaHei UI Light" panose="020B0502040204020203" pitchFamily="34" charset="-122"/>
              </a:rPr>
              <a:t>、推理，实现</a:t>
            </a:r>
            <a:r>
              <a:rPr lang="en-US" altLang="zh-CN" sz="1000" dirty="0">
                <a:solidFill>
                  <a:srgbClr val="374151"/>
                </a:solidFill>
                <a:effectLst/>
                <a:latin typeface="Microsoft YaHei UI Light" panose="020B0502040204020203" pitchFamily="34" charset="-122"/>
              </a:rPr>
              <a:t>web</a:t>
            </a:r>
            <a:r>
              <a:rPr lang="zh-CN" altLang="en-US" sz="1000" dirty="0">
                <a:solidFill>
                  <a:srgbClr val="374151"/>
                </a:solidFill>
                <a:effectLst/>
                <a:latin typeface="Microsoft YaHei UI Light" panose="020B0502040204020203" pitchFamily="34" charset="-122"/>
              </a:rPr>
              <a:t>的智能化</a:t>
            </a:r>
            <a:endParaRPr lang="en-US" altLang="zh-CN" sz="1000" dirty="0">
              <a:solidFill>
                <a:srgbClr val="374151"/>
              </a:solidFill>
              <a:effectLst/>
              <a:latin typeface="Microsoft YaHei UI Light" panose="020B0502040204020203" pitchFamily="34" charset="-122"/>
            </a:endParaRPr>
          </a:p>
          <a:p>
            <a:pPr algn="l">
              <a:lnSpc>
                <a:spcPct val="110000"/>
              </a:lnSpc>
              <a:spcBef>
                <a:spcPts val="200"/>
              </a:spcBef>
              <a:spcAft>
                <a:spcPts val="200"/>
              </a:spcAft>
              <a:buFont typeface="Arial" panose="020B0604020202020204" pitchFamily="34" charset="0"/>
              <a:buChar char="•"/>
            </a:pPr>
            <a:r>
              <a:rPr lang="zh-CN" altLang="en-US" sz="1000" dirty="0">
                <a:solidFill>
                  <a:srgbClr val="374151"/>
                </a:solidFill>
                <a:effectLst/>
                <a:latin typeface="Microsoft YaHei UI Light" panose="020B0502040204020203" pitchFamily="34" charset="-122"/>
              </a:rPr>
              <a:t>失败的原因：知识图谱技术不成熟，</a:t>
            </a:r>
            <a:r>
              <a:rPr lang="en-US" altLang="zh-CN" sz="1000" dirty="0">
                <a:solidFill>
                  <a:srgbClr val="374151"/>
                </a:solidFill>
                <a:effectLst/>
                <a:latin typeface="Microsoft YaHei UI Light" panose="020B0502040204020203" pitchFamily="34" charset="-122"/>
              </a:rPr>
              <a:t>web</a:t>
            </a:r>
            <a:r>
              <a:rPr lang="zh-CN" altLang="en-US" sz="1000" dirty="0">
                <a:solidFill>
                  <a:srgbClr val="374151"/>
                </a:solidFill>
                <a:latin typeface="Microsoft YaHei UI Light" panose="020B0502040204020203" pitchFamily="34" charset="-122"/>
              </a:rPr>
              <a:t>提炼数据</a:t>
            </a:r>
            <a:r>
              <a:rPr lang="zh-CN" altLang="en-US" sz="1000" dirty="0">
                <a:solidFill>
                  <a:srgbClr val="374151"/>
                </a:solidFill>
                <a:effectLst/>
                <a:latin typeface="Microsoft YaHei UI Light" panose="020B0502040204020203" pitchFamily="34" charset="-122"/>
              </a:rPr>
              <a:t>，应用前景也不成熟</a:t>
            </a:r>
          </a:p>
          <a:p>
            <a:endParaRPr lang="en-US" sz="1400" dirty="0">
              <a:latin typeface="Microsoft YaHei UI Light" panose="020B0502040204020203" pitchFamily="34" charset="-122"/>
            </a:endParaRPr>
          </a:p>
        </p:txBody>
      </p:sp>
      <p:sp>
        <p:nvSpPr>
          <p:cNvPr id="78" name="Content Placeholder 2">
            <a:extLst>
              <a:ext uri="{FF2B5EF4-FFF2-40B4-BE49-F238E27FC236}">
                <a16:creationId xmlns:a16="http://schemas.microsoft.com/office/drawing/2014/main" id="{43EF33A3-EF39-27B8-9B7C-F735C24367C7}"/>
              </a:ext>
            </a:extLst>
          </p:cNvPr>
          <p:cNvSpPr txBox="1">
            <a:spLocks/>
          </p:cNvSpPr>
          <p:nvPr/>
        </p:nvSpPr>
        <p:spPr>
          <a:xfrm>
            <a:off x="8179868" y="1745238"/>
            <a:ext cx="3777343" cy="2373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Avenir Light" panose="020B0402020203020204" pitchFamily="34" charset="77"/>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Bef>
                <a:spcPts val="200"/>
              </a:spcBef>
              <a:spcAft>
                <a:spcPts val="200"/>
              </a:spcAft>
              <a:buNone/>
            </a:pPr>
            <a:r>
              <a:rPr lang="en-US" altLang="zh-CN" sz="1050" b="1" dirty="0">
                <a:solidFill>
                  <a:srgbClr val="374151"/>
                </a:solidFill>
                <a:effectLst/>
                <a:latin typeface="Microsoft YaHei UI Light" panose="020B0502040204020203" pitchFamily="34" charset="-122"/>
              </a:rPr>
              <a:t>GAI</a:t>
            </a:r>
            <a:r>
              <a:rPr lang="zh-CN" altLang="en-US" sz="1050" b="1" dirty="0">
                <a:solidFill>
                  <a:srgbClr val="374151"/>
                </a:solidFill>
                <a:effectLst/>
                <a:latin typeface="Microsoft YaHei UI Light" panose="020B0502040204020203" pitchFamily="34" charset="-122"/>
              </a:rPr>
              <a:t>解决了语义网的关键技术挑战</a:t>
            </a:r>
          </a:p>
          <a:p>
            <a:pPr>
              <a:lnSpc>
                <a:spcPct val="100000"/>
              </a:lnSpc>
              <a:spcBef>
                <a:spcPts val="200"/>
              </a:spcBef>
              <a:spcAft>
                <a:spcPts val="200"/>
              </a:spcAft>
            </a:pPr>
            <a:r>
              <a:rPr lang="zh-CN" altLang="en-US" sz="1000" dirty="0">
                <a:solidFill>
                  <a:srgbClr val="374151"/>
                </a:solidFill>
                <a:latin typeface="Microsoft YaHei UI Light" panose="020B0502040204020203" pitchFamily="34" charset="-122"/>
              </a:rPr>
              <a:t>数据解释：</a:t>
            </a:r>
            <a:r>
              <a:rPr lang="en-US" sz="1000" dirty="0">
                <a:solidFill>
                  <a:srgbClr val="374151"/>
                </a:solidFill>
                <a:latin typeface="Microsoft YaHei UI Light" panose="020B0502040204020203" pitchFamily="34" charset="-122"/>
              </a:rPr>
              <a:t>GAI</a:t>
            </a:r>
            <a:r>
              <a:rPr lang="zh-CN" altLang="en-US" sz="1000" dirty="0">
                <a:solidFill>
                  <a:srgbClr val="374151"/>
                </a:solidFill>
                <a:latin typeface="Microsoft YaHei UI Light" panose="020B0502040204020203" pitchFamily="34" charset="-122"/>
              </a:rPr>
              <a:t>凭借其先进的自然语言处理能力，可以解释和构建</a:t>
            </a:r>
            <a:r>
              <a:rPr lang="en-US" altLang="zh-CN" sz="1000" dirty="0">
                <a:solidFill>
                  <a:srgbClr val="374151"/>
                </a:solidFill>
                <a:latin typeface="Microsoft YaHei UI Light" panose="020B0502040204020203" pitchFamily="34" charset="-122"/>
              </a:rPr>
              <a:t>web</a:t>
            </a:r>
            <a:r>
              <a:rPr lang="zh-CN" altLang="en-US" sz="1000" dirty="0">
                <a:solidFill>
                  <a:srgbClr val="374151"/>
                </a:solidFill>
                <a:latin typeface="Microsoft YaHei UI Light" panose="020B0502040204020203" pitchFamily="34" charset="-122"/>
              </a:rPr>
              <a:t>数据的上下文，这对语义网至关重要。</a:t>
            </a:r>
          </a:p>
          <a:p>
            <a:pPr>
              <a:lnSpc>
                <a:spcPct val="100000"/>
              </a:lnSpc>
              <a:spcBef>
                <a:spcPts val="200"/>
              </a:spcBef>
              <a:spcAft>
                <a:spcPts val="200"/>
              </a:spcAft>
            </a:pPr>
            <a:r>
              <a:rPr lang="zh-CN" altLang="en-US" sz="1000" dirty="0">
                <a:solidFill>
                  <a:srgbClr val="374151"/>
                </a:solidFill>
                <a:latin typeface="Microsoft YaHei UI Light" panose="020B0502040204020203" pitchFamily="34" charset="-122"/>
              </a:rPr>
              <a:t>自动元数据：</a:t>
            </a:r>
            <a:r>
              <a:rPr lang="en-US" sz="1000" dirty="0">
                <a:solidFill>
                  <a:srgbClr val="374151"/>
                </a:solidFill>
                <a:latin typeface="Microsoft YaHei UI Light" panose="020B0502040204020203" pitchFamily="34" charset="-122"/>
              </a:rPr>
              <a:t>GAI</a:t>
            </a:r>
            <a:r>
              <a:rPr lang="zh-CN" altLang="en-US" sz="1000" dirty="0">
                <a:solidFill>
                  <a:srgbClr val="374151"/>
                </a:solidFill>
                <a:latin typeface="Microsoft YaHei UI Light" panose="020B0502040204020203" pitchFamily="34" charset="-122"/>
              </a:rPr>
              <a:t>能自动化生成网络内容的元数据，这对于标记和注释语义网中的数据至关重要。</a:t>
            </a:r>
          </a:p>
          <a:p>
            <a:pPr>
              <a:lnSpc>
                <a:spcPct val="100000"/>
              </a:lnSpc>
              <a:spcBef>
                <a:spcPts val="200"/>
              </a:spcBef>
              <a:spcAft>
                <a:spcPts val="200"/>
              </a:spcAft>
            </a:pPr>
            <a:r>
              <a:rPr lang="zh-CN" altLang="en-US" sz="1000" dirty="0">
                <a:solidFill>
                  <a:srgbClr val="374151"/>
                </a:solidFill>
                <a:latin typeface="Microsoft YaHei UI Light" panose="020B0502040204020203" pitchFamily="34" charset="-122"/>
              </a:rPr>
              <a:t>数据整合：</a:t>
            </a:r>
            <a:r>
              <a:rPr lang="en-US" sz="1000" dirty="0">
                <a:solidFill>
                  <a:srgbClr val="374151"/>
                </a:solidFill>
                <a:latin typeface="Microsoft YaHei UI Light" panose="020B0502040204020203" pitchFamily="34" charset="-122"/>
              </a:rPr>
              <a:t>GAI</a:t>
            </a:r>
            <a:r>
              <a:rPr lang="zh-CN" altLang="en-US" sz="1000" dirty="0">
                <a:solidFill>
                  <a:srgbClr val="374151"/>
                </a:solidFill>
                <a:latin typeface="Microsoft YaHei UI Light" panose="020B0502040204020203" pitchFamily="34" charset="-122"/>
              </a:rPr>
              <a:t>理解不同数据集的能力可以协助整合和链接来自多个网络源的数据。</a:t>
            </a:r>
          </a:p>
          <a:p>
            <a:pPr>
              <a:lnSpc>
                <a:spcPct val="100000"/>
              </a:lnSpc>
              <a:spcBef>
                <a:spcPts val="200"/>
              </a:spcBef>
              <a:spcAft>
                <a:spcPts val="200"/>
              </a:spcAft>
            </a:pPr>
            <a:r>
              <a:rPr lang="zh-CN" altLang="en-US" sz="1000" dirty="0">
                <a:solidFill>
                  <a:srgbClr val="374151"/>
                </a:solidFill>
                <a:latin typeface="Microsoft YaHei UI Light" panose="020B0502040204020203" pitchFamily="34" charset="-122"/>
              </a:rPr>
              <a:t>智能代理：通过</a:t>
            </a:r>
            <a:r>
              <a:rPr lang="en-US" sz="1000" dirty="0">
                <a:solidFill>
                  <a:srgbClr val="374151"/>
                </a:solidFill>
                <a:latin typeface="Microsoft YaHei UI Light" panose="020B0502040204020203" pitchFamily="34" charset="-122"/>
              </a:rPr>
              <a:t>GAI</a:t>
            </a:r>
            <a:r>
              <a:rPr lang="zh-CN" altLang="en-US" sz="1000" dirty="0">
                <a:solidFill>
                  <a:srgbClr val="374151"/>
                </a:solidFill>
                <a:latin typeface="Microsoft YaHei UI Light" panose="020B0502040204020203" pitchFamily="34" charset="-122"/>
              </a:rPr>
              <a:t>提高代理执行复杂任务和理解网络数据的能力。</a:t>
            </a:r>
          </a:p>
          <a:p>
            <a:pPr>
              <a:lnSpc>
                <a:spcPct val="100000"/>
              </a:lnSpc>
              <a:spcBef>
                <a:spcPts val="200"/>
              </a:spcBef>
              <a:spcAft>
                <a:spcPts val="200"/>
              </a:spcAft>
            </a:pPr>
            <a:r>
              <a:rPr lang="zh-CN" altLang="en-US" sz="1000" dirty="0">
                <a:solidFill>
                  <a:srgbClr val="374151"/>
                </a:solidFill>
                <a:latin typeface="Microsoft YaHei UI Light" panose="020B0502040204020203" pitchFamily="34" charset="-122"/>
              </a:rPr>
              <a:t>高级搜索：</a:t>
            </a:r>
            <a:r>
              <a:rPr lang="en-US" sz="1000" dirty="0">
                <a:solidFill>
                  <a:srgbClr val="374151"/>
                </a:solidFill>
                <a:latin typeface="Microsoft YaHei UI Light" panose="020B0502040204020203" pitchFamily="34" charset="-122"/>
              </a:rPr>
              <a:t>GAI</a:t>
            </a:r>
            <a:r>
              <a:rPr lang="zh-CN" altLang="en-US" sz="1000" dirty="0">
                <a:solidFill>
                  <a:srgbClr val="374151"/>
                </a:solidFill>
                <a:latin typeface="Microsoft YaHei UI Light" panose="020B0502040204020203" pitchFamily="34" charset="-122"/>
              </a:rPr>
              <a:t>可以提高搜索引擎对查询的理解，从语义结构化的网络中提取相关结果。</a:t>
            </a:r>
          </a:p>
          <a:p>
            <a:pPr>
              <a:lnSpc>
                <a:spcPct val="100000"/>
              </a:lnSpc>
              <a:spcBef>
                <a:spcPts val="200"/>
              </a:spcBef>
              <a:spcAft>
                <a:spcPts val="200"/>
              </a:spcAft>
            </a:pPr>
            <a:endParaRPr lang="en-US" sz="100" dirty="0">
              <a:latin typeface="Microsoft YaHei UI Light" panose="020B0502040204020203" pitchFamily="34" charset="-122"/>
            </a:endParaRPr>
          </a:p>
        </p:txBody>
      </p:sp>
      <p:sp>
        <p:nvSpPr>
          <p:cNvPr id="79" name="Content Placeholder 2">
            <a:extLst>
              <a:ext uri="{FF2B5EF4-FFF2-40B4-BE49-F238E27FC236}">
                <a16:creationId xmlns:a16="http://schemas.microsoft.com/office/drawing/2014/main" id="{AAC0179E-E6A4-B729-9C41-F09144987EBC}"/>
              </a:ext>
            </a:extLst>
          </p:cNvPr>
          <p:cNvSpPr txBox="1">
            <a:spLocks/>
          </p:cNvSpPr>
          <p:nvPr/>
        </p:nvSpPr>
        <p:spPr>
          <a:xfrm>
            <a:off x="706191" y="1784321"/>
            <a:ext cx="3634732" cy="2426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Avenir Light" panose="020B0402020203020204" pitchFamily="34" charset="77"/>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200"/>
              </a:spcBef>
              <a:spcAft>
                <a:spcPts val="200"/>
              </a:spcAft>
              <a:buFont typeface="Arial" panose="020B0604020202020204" pitchFamily="34" charset="0"/>
              <a:buNone/>
            </a:pPr>
            <a:r>
              <a:rPr lang="en-US" altLang="zh-CN" sz="1050" b="1" dirty="0">
                <a:solidFill>
                  <a:srgbClr val="374151"/>
                </a:solidFill>
                <a:latin typeface="Microsoft YaHei UI Light" panose="020B0502040204020203" pitchFamily="34" charset="-122"/>
              </a:rPr>
              <a:t>Web</a:t>
            </a:r>
            <a:r>
              <a:rPr lang="zh-CN" altLang="en-US" sz="1050" b="1" dirty="0">
                <a:solidFill>
                  <a:srgbClr val="374151"/>
                </a:solidFill>
                <a:latin typeface="Microsoft YaHei UI Light" panose="020B0502040204020203" pitchFamily="34" charset="-122"/>
              </a:rPr>
              <a:t> </a:t>
            </a:r>
            <a:r>
              <a:rPr lang="en-US" altLang="zh-CN" sz="1050" b="1" dirty="0">
                <a:solidFill>
                  <a:srgbClr val="374151"/>
                </a:solidFill>
                <a:latin typeface="Microsoft YaHei UI Light" panose="020B0502040204020203" pitchFamily="34" charset="-122"/>
              </a:rPr>
              <a:t>1.0/2.0</a:t>
            </a:r>
            <a:r>
              <a:rPr lang="zh-CN" altLang="en-US" sz="1050" b="1" dirty="0">
                <a:solidFill>
                  <a:srgbClr val="374151"/>
                </a:solidFill>
                <a:latin typeface="Microsoft YaHei UI Light" panose="020B0502040204020203" pitchFamily="34" charset="-122"/>
              </a:rPr>
              <a:t> 通过</a:t>
            </a:r>
            <a:r>
              <a:rPr lang="en-US" altLang="zh-CN" sz="1050" b="1" dirty="0">
                <a:solidFill>
                  <a:srgbClr val="374151"/>
                </a:solidFill>
                <a:latin typeface="Microsoft YaHei UI Light" panose="020B0502040204020203" pitchFamily="34" charset="-122"/>
              </a:rPr>
              <a:t>Hyperlink</a:t>
            </a:r>
            <a:r>
              <a:rPr lang="zh-CN" altLang="en-US" sz="1050" b="1" dirty="0">
                <a:solidFill>
                  <a:srgbClr val="374151"/>
                </a:solidFill>
                <a:latin typeface="Microsoft YaHei UI Light" panose="020B0502040204020203" pitchFamily="34" charset="-122"/>
              </a:rPr>
              <a:t>链接的多媒体文本</a:t>
            </a:r>
          </a:p>
          <a:p>
            <a:pPr>
              <a:lnSpc>
                <a:spcPct val="110000"/>
              </a:lnSpc>
              <a:spcBef>
                <a:spcPts val="200"/>
              </a:spcBef>
              <a:spcAft>
                <a:spcPts val="200"/>
              </a:spcAft>
            </a:pPr>
            <a:r>
              <a:rPr lang="zh-CN" altLang="en-US" sz="1000" dirty="0">
                <a:solidFill>
                  <a:srgbClr val="374151"/>
                </a:solidFill>
                <a:latin typeface="Microsoft YaHei UI Light" panose="020B0502040204020203" pitchFamily="34" charset="-122"/>
              </a:rPr>
              <a:t>概念：将个人和组织的数据通过</a:t>
            </a:r>
            <a:r>
              <a:rPr lang="en-US" altLang="zh-CN" sz="1000" dirty="0">
                <a:solidFill>
                  <a:srgbClr val="374151"/>
                </a:solidFill>
                <a:latin typeface="Microsoft YaHei UI Light" panose="020B0502040204020203" pitchFamily="34" charset="-122"/>
              </a:rPr>
              <a:t>web</a:t>
            </a:r>
            <a:r>
              <a:rPr lang="zh-CN" altLang="en-US" sz="1000" dirty="0">
                <a:solidFill>
                  <a:srgbClr val="374151"/>
                </a:solidFill>
                <a:latin typeface="Microsoft YaHei UI Light" panose="020B0502040204020203" pitchFamily="34" charset="-122"/>
              </a:rPr>
              <a:t>发布和链接在一起</a:t>
            </a:r>
          </a:p>
          <a:p>
            <a:pPr>
              <a:lnSpc>
                <a:spcPct val="110000"/>
              </a:lnSpc>
              <a:spcBef>
                <a:spcPts val="200"/>
              </a:spcBef>
              <a:spcAft>
                <a:spcPts val="200"/>
              </a:spcAft>
            </a:pPr>
            <a:r>
              <a:rPr lang="zh-CN" altLang="en-US" sz="1000" dirty="0">
                <a:solidFill>
                  <a:srgbClr val="374151"/>
                </a:solidFill>
                <a:latin typeface="Microsoft YaHei UI Light" panose="020B0502040204020203" pitchFamily="34" charset="-122"/>
              </a:rPr>
              <a:t>目标：每个组织、个人和</a:t>
            </a:r>
            <a:r>
              <a:rPr lang="en-US" altLang="zh-CN" sz="1000" dirty="0">
                <a:solidFill>
                  <a:srgbClr val="374151"/>
                </a:solidFill>
                <a:latin typeface="Microsoft YaHei UI Light" panose="020B0502040204020203" pitchFamily="34" charset="-122"/>
              </a:rPr>
              <a:t>things</a:t>
            </a:r>
            <a:r>
              <a:rPr lang="zh-CN" altLang="en-US" sz="1000" dirty="0">
                <a:solidFill>
                  <a:srgbClr val="374151"/>
                </a:solidFill>
                <a:latin typeface="Microsoft YaHei UI Light" panose="020B0502040204020203" pitchFamily="34" charset="-122"/>
              </a:rPr>
              <a:t>都可以发布内容，全球的内容得到有效的组织和管理</a:t>
            </a:r>
            <a:endParaRPr lang="en-US" altLang="zh-CN" sz="1000" dirty="0">
              <a:solidFill>
                <a:srgbClr val="374151"/>
              </a:solidFill>
              <a:latin typeface="Microsoft YaHei UI Light" panose="020B0502040204020203" pitchFamily="34" charset="-122"/>
            </a:endParaRPr>
          </a:p>
          <a:p>
            <a:pPr>
              <a:lnSpc>
                <a:spcPct val="110000"/>
              </a:lnSpc>
              <a:spcBef>
                <a:spcPts val="200"/>
              </a:spcBef>
              <a:spcAft>
                <a:spcPts val="200"/>
              </a:spcAft>
            </a:pPr>
            <a:r>
              <a:rPr lang="zh-CN" altLang="en-US" sz="1000" dirty="0">
                <a:solidFill>
                  <a:srgbClr val="374151"/>
                </a:solidFill>
                <a:latin typeface="Microsoft YaHei UI Light" panose="020B0502040204020203" pitchFamily="34" charset="-122"/>
              </a:rPr>
              <a:t>技术：</a:t>
            </a:r>
            <a:r>
              <a:rPr lang="en-US" altLang="zh-CN" sz="1000" dirty="0">
                <a:solidFill>
                  <a:srgbClr val="374151"/>
                </a:solidFill>
                <a:latin typeface="Microsoft YaHei UI Light" panose="020B0502040204020203" pitchFamily="34" charset="-122"/>
              </a:rPr>
              <a:t>HTML</a:t>
            </a:r>
            <a:r>
              <a:rPr lang="zh-CN" altLang="en-US" sz="1000" dirty="0">
                <a:solidFill>
                  <a:srgbClr val="374151"/>
                </a:solidFill>
                <a:latin typeface="Microsoft YaHei UI Light" panose="020B0502040204020203" pitchFamily="34" charset="-122"/>
              </a:rPr>
              <a:t>，</a:t>
            </a:r>
            <a:r>
              <a:rPr lang="en-US" altLang="zh-CN" sz="1000" dirty="0">
                <a:solidFill>
                  <a:srgbClr val="374151"/>
                </a:solidFill>
                <a:latin typeface="Microsoft YaHei UI Light" panose="020B0502040204020203" pitchFamily="34" charset="-122"/>
              </a:rPr>
              <a:t>HTTP</a:t>
            </a:r>
            <a:r>
              <a:rPr lang="zh-CN" altLang="en-US" sz="1000" dirty="0">
                <a:solidFill>
                  <a:srgbClr val="374151"/>
                </a:solidFill>
                <a:latin typeface="Microsoft YaHei UI Light" panose="020B0502040204020203" pitchFamily="34" charset="-122"/>
              </a:rPr>
              <a:t>，浏览器</a:t>
            </a:r>
          </a:p>
          <a:p>
            <a:pPr>
              <a:lnSpc>
                <a:spcPct val="110000"/>
              </a:lnSpc>
              <a:spcBef>
                <a:spcPts val="200"/>
              </a:spcBef>
              <a:spcAft>
                <a:spcPts val="200"/>
              </a:spcAft>
            </a:pPr>
            <a:endParaRPr lang="zh-CN" altLang="en-US" sz="1000" dirty="0">
              <a:solidFill>
                <a:srgbClr val="374151"/>
              </a:solidFill>
              <a:latin typeface="Microsoft YaHei UI Light" panose="020B0502040204020203" pitchFamily="34" charset="-122"/>
            </a:endParaRPr>
          </a:p>
          <a:p>
            <a:endParaRPr lang="en-US" sz="1400" dirty="0">
              <a:latin typeface="Microsoft YaHei UI Light" panose="020B0502040204020203" pitchFamily="34" charset="-122"/>
            </a:endParaRPr>
          </a:p>
        </p:txBody>
      </p:sp>
    </p:spTree>
    <p:extLst>
      <p:ext uri="{BB962C8B-B14F-4D97-AF65-F5344CB8AC3E}">
        <p14:creationId xmlns:p14="http://schemas.microsoft.com/office/powerpoint/2010/main" val="304206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C3F6-5AD0-6093-8FAC-30045A3F3F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63CBC-75F6-6592-6D23-327AFD89779A}"/>
              </a:ext>
            </a:extLst>
          </p:cNvPr>
          <p:cNvSpPr>
            <a:spLocks noGrp="1"/>
          </p:cNvSpPr>
          <p:nvPr>
            <p:ph type="title"/>
          </p:nvPr>
        </p:nvSpPr>
        <p:spPr/>
        <p:txBody>
          <a:bodyPr>
            <a:normAutofit/>
          </a:bodyPr>
          <a:lstStyle/>
          <a:p>
            <a:r>
              <a:rPr lang="zh-CN" altLang="en-US" sz="2800" dirty="0"/>
              <a:t>可以按照自动驾驶分级概念去理解</a:t>
            </a:r>
            <a:r>
              <a:rPr lang="en-US" sz="2800" dirty="0" err="1"/>
              <a:t>GAI的主要产品形态</a:t>
            </a:r>
            <a:endParaRPr lang="en-US" sz="2800" dirty="0"/>
          </a:p>
        </p:txBody>
      </p:sp>
      <p:sp>
        <p:nvSpPr>
          <p:cNvPr id="3" name="Content Placeholder 2">
            <a:extLst>
              <a:ext uri="{FF2B5EF4-FFF2-40B4-BE49-F238E27FC236}">
                <a16:creationId xmlns:a16="http://schemas.microsoft.com/office/drawing/2014/main" id="{E1E8B409-8414-7AC9-0AC2-696CF32A6C47}"/>
              </a:ext>
            </a:extLst>
          </p:cNvPr>
          <p:cNvSpPr>
            <a:spLocks noGrp="1"/>
          </p:cNvSpPr>
          <p:nvPr>
            <p:ph idx="1"/>
          </p:nvPr>
        </p:nvSpPr>
        <p:spPr/>
        <p:txBody>
          <a:bodyPr>
            <a:normAutofit fontScale="70000" lnSpcReduction="20000"/>
          </a:bodyPr>
          <a:lstStyle/>
          <a:p>
            <a:pPr>
              <a:lnSpc>
                <a:spcPct val="110000"/>
              </a:lnSpc>
            </a:pPr>
            <a:r>
              <a:rPr lang="en-US" dirty="0" err="1"/>
              <a:t>CoPilot</a:t>
            </a:r>
            <a:r>
              <a:rPr lang="zh-CN" altLang="en-US" dirty="0"/>
              <a:t> </a:t>
            </a:r>
            <a:r>
              <a:rPr lang="en-US" altLang="zh-CN" dirty="0"/>
              <a:t>–</a:t>
            </a:r>
            <a:r>
              <a:rPr lang="zh-CN" altLang="en-US" dirty="0"/>
              <a:t> </a:t>
            </a:r>
            <a:r>
              <a:rPr lang="en-US" altLang="zh-CN" dirty="0"/>
              <a:t>Level</a:t>
            </a:r>
            <a:r>
              <a:rPr lang="zh-CN" altLang="en-US" dirty="0"/>
              <a:t> </a:t>
            </a:r>
            <a:r>
              <a:rPr lang="en-US" altLang="zh-CN" dirty="0"/>
              <a:t>2</a:t>
            </a:r>
            <a:r>
              <a:rPr lang="zh-CN" altLang="en-US" dirty="0"/>
              <a:t>，</a:t>
            </a:r>
            <a:r>
              <a:rPr lang="en-US" altLang="zh-CN" dirty="0"/>
              <a:t>human</a:t>
            </a:r>
            <a:r>
              <a:rPr lang="zh-CN" altLang="en-US" dirty="0"/>
              <a:t> </a:t>
            </a:r>
            <a:r>
              <a:rPr lang="en-US" altLang="zh-CN" dirty="0"/>
              <a:t>in</a:t>
            </a:r>
            <a:r>
              <a:rPr lang="zh-CN" altLang="en-US" dirty="0"/>
              <a:t> </a:t>
            </a:r>
            <a:r>
              <a:rPr lang="en-US" altLang="zh-CN" dirty="0"/>
              <a:t>the</a:t>
            </a:r>
            <a:r>
              <a:rPr lang="zh-CN" altLang="en-US" dirty="0"/>
              <a:t> </a:t>
            </a:r>
            <a:r>
              <a:rPr lang="en-US" altLang="zh-CN" dirty="0"/>
              <a:t>loop</a:t>
            </a:r>
            <a:r>
              <a:rPr lang="zh-CN" altLang="en-US" dirty="0"/>
              <a:t>，人是主驾，</a:t>
            </a:r>
            <a:r>
              <a:rPr lang="en-US" altLang="zh-CN" dirty="0"/>
              <a:t>AI</a:t>
            </a:r>
            <a:r>
              <a:rPr lang="zh-CN" altLang="en-US" dirty="0"/>
              <a:t>是副驾</a:t>
            </a:r>
            <a:endParaRPr lang="en-US" altLang="zh-CN" dirty="0"/>
          </a:p>
          <a:p>
            <a:pPr lvl="1">
              <a:lnSpc>
                <a:spcPct val="110000"/>
              </a:lnSpc>
            </a:pPr>
            <a:r>
              <a:rPr lang="zh-CN" altLang="en-US" dirty="0"/>
              <a:t>软件产品 开发：代码架构，代码模块开发，调试，测试，上线运营，也是各大科技大厂内部的重头应用</a:t>
            </a:r>
            <a:endParaRPr lang="en-US" altLang="zh-CN" dirty="0"/>
          </a:p>
          <a:p>
            <a:pPr lvl="1">
              <a:lnSpc>
                <a:spcPct val="110000"/>
              </a:lnSpc>
            </a:pPr>
            <a:r>
              <a:rPr lang="zh-CN" altLang="en-US" dirty="0"/>
              <a:t>办公自动化：以</a:t>
            </a:r>
            <a:r>
              <a:rPr lang="en-US" altLang="zh-CN" dirty="0"/>
              <a:t>Office</a:t>
            </a:r>
            <a:r>
              <a:rPr lang="zh-CN" altLang="en-US" dirty="0"/>
              <a:t> </a:t>
            </a:r>
            <a:r>
              <a:rPr lang="en-US" altLang="zh-CN" dirty="0"/>
              <a:t>365</a:t>
            </a:r>
            <a:r>
              <a:rPr lang="zh-CN" altLang="en-US" dirty="0"/>
              <a:t>为代表，邮件、协作、会议、知识管理、市场分析、营销策划、广告投放等</a:t>
            </a:r>
            <a:endParaRPr lang="en-US" altLang="zh-CN" dirty="0"/>
          </a:p>
          <a:p>
            <a:pPr lvl="1">
              <a:lnSpc>
                <a:spcPct val="110000"/>
              </a:lnSpc>
            </a:pPr>
            <a:r>
              <a:rPr lang="zh-CN" altLang="en-US" dirty="0"/>
              <a:t>文本内容创作：小说，游戏脚本，影视文案创作</a:t>
            </a:r>
            <a:endParaRPr lang="en-US" altLang="zh-CN" dirty="0"/>
          </a:p>
          <a:p>
            <a:pPr lvl="1">
              <a:lnSpc>
                <a:spcPct val="110000"/>
              </a:lnSpc>
            </a:pPr>
            <a:r>
              <a:rPr lang="en-US" dirty="0" err="1"/>
              <a:t>视觉内容创作</a:t>
            </a:r>
            <a:r>
              <a:rPr lang="zh-CN" altLang="en-US" dirty="0"/>
              <a:t>：文生图，图生图，游戏原画，游戏资产</a:t>
            </a:r>
            <a:endParaRPr lang="en-US" altLang="zh-CN" dirty="0"/>
          </a:p>
          <a:p>
            <a:pPr lvl="1">
              <a:lnSpc>
                <a:spcPct val="110000"/>
              </a:lnSpc>
            </a:pPr>
            <a:r>
              <a:rPr lang="en-US" altLang="zh-CN" dirty="0"/>
              <a:t>AI</a:t>
            </a:r>
            <a:r>
              <a:rPr lang="zh-CN" altLang="en-US" dirty="0"/>
              <a:t> </a:t>
            </a:r>
            <a:r>
              <a:rPr lang="en-US" altLang="zh-CN" dirty="0"/>
              <a:t>for</a:t>
            </a:r>
            <a:r>
              <a:rPr lang="zh-CN" altLang="en-US" dirty="0"/>
              <a:t> </a:t>
            </a:r>
            <a:r>
              <a:rPr lang="en-US" altLang="zh-CN" dirty="0"/>
              <a:t>Science</a:t>
            </a:r>
            <a:r>
              <a:rPr lang="zh-CN" altLang="en-US" dirty="0"/>
              <a:t>：例如：</a:t>
            </a:r>
            <a:r>
              <a:rPr lang="en-US" altLang="zh-CN" dirty="0" err="1"/>
              <a:t>chatpdf</a:t>
            </a:r>
            <a:r>
              <a:rPr lang="zh-CN" altLang="en-US" dirty="0"/>
              <a:t>，论文阅读，思路总结，研究方案建议，论文润色修改翻译</a:t>
            </a:r>
            <a:endParaRPr lang="en-US" altLang="zh-CN" dirty="0"/>
          </a:p>
          <a:p>
            <a:pPr lvl="1">
              <a:lnSpc>
                <a:spcPct val="110000"/>
              </a:lnSpc>
            </a:pPr>
            <a:r>
              <a:rPr lang="en-US" altLang="zh-CN" dirty="0"/>
              <a:t>Personal</a:t>
            </a:r>
            <a:r>
              <a:rPr lang="zh-CN" altLang="en-US" dirty="0"/>
              <a:t> </a:t>
            </a:r>
            <a:r>
              <a:rPr lang="en-US" altLang="zh-CN" dirty="0" err="1"/>
              <a:t>Assitant</a:t>
            </a:r>
            <a:r>
              <a:rPr lang="zh-CN" altLang="en-US" dirty="0"/>
              <a:t>：日程、旅行、理财、购物、智慧家居</a:t>
            </a:r>
            <a:endParaRPr lang="en-US" altLang="zh-CN" dirty="0"/>
          </a:p>
          <a:p>
            <a:pPr lvl="1">
              <a:lnSpc>
                <a:spcPct val="110000"/>
              </a:lnSpc>
            </a:pPr>
            <a:r>
              <a:rPr lang="zh-CN" altLang="en-US" dirty="0"/>
              <a:t>信息和知识管理社区：以</a:t>
            </a:r>
            <a:r>
              <a:rPr lang="en-US" altLang="zh-CN" dirty="0"/>
              <a:t>Perplexity</a:t>
            </a:r>
            <a:r>
              <a:rPr lang="zh-CN" altLang="en-US" dirty="0"/>
              <a:t>为代表，未来的知乎，</a:t>
            </a:r>
            <a:r>
              <a:rPr lang="en-US" altLang="zh-CN" dirty="0"/>
              <a:t>X</a:t>
            </a:r>
            <a:r>
              <a:rPr lang="zh-CN" altLang="en-US" dirty="0"/>
              <a:t>，</a:t>
            </a:r>
            <a:r>
              <a:rPr lang="en-US" altLang="zh-CN" dirty="0" err="1"/>
              <a:t>Stackoverflow</a:t>
            </a:r>
            <a:r>
              <a:rPr lang="zh-CN" altLang="en-US" dirty="0"/>
              <a:t>，</a:t>
            </a:r>
            <a:r>
              <a:rPr lang="en-US" altLang="zh-CN" dirty="0"/>
              <a:t>Wikipedia</a:t>
            </a:r>
            <a:r>
              <a:rPr lang="zh-CN" altLang="en-US" dirty="0"/>
              <a:t>，例如：</a:t>
            </a:r>
            <a:r>
              <a:rPr lang="en-US" altLang="zh-CN" dirty="0"/>
              <a:t>Perplexity</a:t>
            </a:r>
            <a:r>
              <a:rPr lang="zh-CN" altLang="en-US" dirty="0"/>
              <a:t>？</a:t>
            </a:r>
            <a:endParaRPr lang="en-US" dirty="0"/>
          </a:p>
          <a:p>
            <a:pPr>
              <a:lnSpc>
                <a:spcPct val="110000"/>
              </a:lnSpc>
            </a:pPr>
            <a:r>
              <a:rPr lang="en-US" altLang="zh-CN" dirty="0"/>
              <a:t>AI</a:t>
            </a:r>
            <a:r>
              <a:rPr lang="zh-CN" altLang="en-US" dirty="0"/>
              <a:t> </a:t>
            </a:r>
            <a:r>
              <a:rPr lang="en-US" altLang="zh-CN" dirty="0"/>
              <a:t>Pilot</a:t>
            </a:r>
            <a:r>
              <a:rPr lang="zh-CN" altLang="en-US" dirty="0"/>
              <a:t> </a:t>
            </a:r>
            <a:r>
              <a:rPr lang="en-US" altLang="zh-CN" dirty="0"/>
              <a:t>–</a:t>
            </a:r>
            <a:r>
              <a:rPr lang="zh-CN" altLang="en-US" dirty="0"/>
              <a:t> </a:t>
            </a:r>
            <a:r>
              <a:rPr lang="en-US" dirty="0" err="1"/>
              <a:t>机器人大脑</a:t>
            </a:r>
            <a:r>
              <a:rPr lang="zh-CN" altLang="en-US" dirty="0"/>
              <a:t>，利用</a:t>
            </a:r>
            <a:r>
              <a:rPr lang="en-US" altLang="zh-CN" dirty="0"/>
              <a:t>LLM</a:t>
            </a:r>
            <a:r>
              <a:rPr lang="zh-CN" altLang="en-US" dirty="0"/>
              <a:t>的逻辑推理</a:t>
            </a:r>
            <a:r>
              <a:rPr lang="en-US" altLang="zh-CN" dirty="0"/>
              <a:t>/COT</a:t>
            </a:r>
            <a:r>
              <a:rPr lang="zh-CN" altLang="en-US" dirty="0"/>
              <a:t>能力，</a:t>
            </a:r>
            <a:r>
              <a:rPr lang="en-US" altLang="zh-CN" dirty="0"/>
              <a:t>Level</a:t>
            </a:r>
            <a:r>
              <a:rPr lang="zh-CN" altLang="en-US" dirty="0"/>
              <a:t> </a:t>
            </a:r>
            <a:r>
              <a:rPr lang="en-US" altLang="zh-CN" dirty="0"/>
              <a:t>3-4</a:t>
            </a:r>
            <a:r>
              <a:rPr lang="zh-CN" altLang="en-US" dirty="0"/>
              <a:t>，</a:t>
            </a:r>
            <a:r>
              <a:rPr lang="en-US" altLang="zh-CN" dirty="0"/>
              <a:t>AI</a:t>
            </a:r>
            <a:r>
              <a:rPr lang="zh-CN" altLang="en-US" dirty="0"/>
              <a:t> 是主驾，人类行使监督职能，</a:t>
            </a:r>
            <a:r>
              <a:rPr lang="en-US" altLang="zh-CN" dirty="0"/>
              <a:t>human</a:t>
            </a:r>
            <a:r>
              <a:rPr lang="zh-CN" altLang="en-US" dirty="0"/>
              <a:t> </a:t>
            </a:r>
            <a:r>
              <a:rPr lang="en-US" altLang="zh-CN" dirty="0"/>
              <a:t>on</a:t>
            </a:r>
            <a:r>
              <a:rPr lang="zh-CN" altLang="en-US" dirty="0"/>
              <a:t> </a:t>
            </a:r>
            <a:r>
              <a:rPr lang="en-US" altLang="zh-CN" dirty="0"/>
              <a:t>the</a:t>
            </a:r>
            <a:r>
              <a:rPr lang="zh-CN" altLang="en-US" dirty="0"/>
              <a:t> </a:t>
            </a:r>
            <a:r>
              <a:rPr lang="en-US" altLang="zh-CN" dirty="0"/>
              <a:t>loop</a:t>
            </a:r>
            <a:endParaRPr lang="en-US" dirty="0"/>
          </a:p>
          <a:p>
            <a:pPr lvl="1">
              <a:lnSpc>
                <a:spcPct val="110000"/>
              </a:lnSpc>
            </a:pPr>
            <a:r>
              <a:rPr lang="en-US" dirty="0" err="1"/>
              <a:t>GAI具备和环境的交互能力</a:t>
            </a:r>
            <a:r>
              <a:rPr lang="zh-CN" altLang="en-US" dirty="0"/>
              <a:t>，</a:t>
            </a:r>
            <a:r>
              <a:rPr lang="en-US" dirty="0" err="1"/>
              <a:t>感知</a:t>
            </a:r>
            <a:r>
              <a:rPr lang="zh-CN" altLang="en-US" dirty="0"/>
              <a:t>，预测，规划，行动的流程闭环</a:t>
            </a:r>
            <a:endParaRPr lang="en-US" altLang="zh-CN" dirty="0"/>
          </a:p>
          <a:p>
            <a:pPr lvl="1">
              <a:lnSpc>
                <a:spcPct val="110000"/>
              </a:lnSpc>
            </a:pPr>
            <a:r>
              <a:rPr lang="en-US" dirty="0" err="1"/>
              <a:t>高度智能化的游戏NPC</a:t>
            </a:r>
            <a:r>
              <a:rPr lang="zh-CN" altLang="en-US" dirty="0"/>
              <a:t>，例如：斯坦福</a:t>
            </a:r>
            <a:r>
              <a:rPr lang="en-US" altLang="zh-CN" dirty="0"/>
              <a:t>AI</a:t>
            </a:r>
            <a:r>
              <a:rPr lang="zh-CN" altLang="en-US" dirty="0"/>
              <a:t> </a:t>
            </a:r>
            <a:r>
              <a:rPr lang="en-US" altLang="zh-CN" dirty="0"/>
              <a:t>Town</a:t>
            </a:r>
            <a:r>
              <a:rPr lang="zh-CN" altLang="en-US" dirty="0"/>
              <a:t>，</a:t>
            </a:r>
            <a:r>
              <a:rPr lang="en-US" altLang="zh-CN" dirty="0"/>
              <a:t> Nvidia</a:t>
            </a:r>
            <a:r>
              <a:rPr lang="zh-CN" altLang="en-US" dirty="0"/>
              <a:t> </a:t>
            </a:r>
            <a:r>
              <a:rPr lang="en-US" altLang="zh-CN" dirty="0"/>
              <a:t>Voyager</a:t>
            </a:r>
            <a:endParaRPr lang="en-US" dirty="0"/>
          </a:p>
          <a:p>
            <a:pPr lvl="1">
              <a:lnSpc>
                <a:spcPct val="110000"/>
              </a:lnSpc>
            </a:pPr>
            <a:r>
              <a:rPr lang="en-US" dirty="0"/>
              <a:t>Embodied</a:t>
            </a:r>
            <a:r>
              <a:rPr lang="zh-CN" altLang="en-US" dirty="0"/>
              <a:t> </a:t>
            </a:r>
            <a:r>
              <a:rPr lang="en-US" altLang="zh-CN" dirty="0"/>
              <a:t>AI</a:t>
            </a:r>
            <a:r>
              <a:rPr lang="zh-CN" altLang="en-US" dirty="0"/>
              <a:t>，通过环境反馈的自我学习能力，</a:t>
            </a:r>
            <a:r>
              <a:rPr lang="en-US" dirty="0" err="1"/>
              <a:t>机器人和</a:t>
            </a:r>
            <a:r>
              <a:rPr lang="zh-CN" altLang="en-US" dirty="0"/>
              <a:t>自动驾驶汽车和</a:t>
            </a:r>
            <a:r>
              <a:rPr lang="en-US" dirty="0" err="1"/>
              <a:t>环境</a:t>
            </a:r>
            <a:r>
              <a:rPr lang="zh-CN" altLang="en-US" dirty="0"/>
              <a:t>、人类驾驶员通过自然语言和</a:t>
            </a:r>
            <a:r>
              <a:rPr lang="en-US" altLang="zh-CN" dirty="0"/>
              <a:t>AI</a:t>
            </a:r>
            <a:r>
              <a:rPr lang="zh-CN" altLang="en-US" dirty="0"/>
              <a:t>做交互</a:t>
            </a:r>
            <a:endParaRPr lang="en-US" dirty="0"/>
          </a:p>
          <a:p>
            <a:pPr>
              <a:lnSpc>
                <a:spcPct val="110000"/>
              </a:lnSpc>
            </a:pPr>
            <a:r>
              <a:rPr lang="en-US" dirty="0" err="1"/>
              <a:t>虚拟Bot</a:t>
            </a:r>
            <a:r>
              <a:rPr lang="zh-CN" altLang="en-US" dirty="0"/>
              <a:t>，</a:t>
            </a:r>
            <a:r>
              <a:rPr lang="en-US" altLang="zh-CN" dirty="0"/>
              <a:t>AI</a:t>
            </a:r>
            <a:r>
              <a:rPr lang="zh-CN" altLang="en-US" dirty="0"/>
              <a:t>网红，博主，</a:t>
            </a:r>
            <a:r>
              <a:rPr lang="en-US" altLang="zh-CN" dirty="0"/>
              <a:t>L5</a:t>
            </a:r>
            <a:r>
              <a:rPr lang="zh-CN" altLang="en-US" dirty="0"/>
              <a:t>，</a:t>
            </a:r>
            <a:r>
              <a:rPr lang="en-US" altLang="zh-CN" dirty="0"/>
              <a:t>AI</a:t>
            </a:r>
            <a:r>
              <a:rPr lang="zh-CN" altLang="en-US" dirty="0"/>
              <a:t>脱离人自主存在，具备自我意识，自我进化</a:t>
            </a:r>
            <a:endParaRPr lang="en-US" altLang="zh-CN" dirty="0"/>
          </a:p>
          <a:p>
            <a:pPr lvl="1">
              <a:lnSpc>
                <a:spcPct val="110000"/>
              </a:lnSpc>
            </a:pPr>
            <a:r>
              <a:rPr lang="zh-CN" altLang="en-US" dirty="0"/>
              <a:t>头部</a:t>
            </a:r>
            <a:r>
              <a:rPr lang="en-US" altLang="zh-CN" dirty="0"/>
              <a:t>IP</a:t>
            </a:r>
            <a:r>
              <a:rPr lang="zh-CN" altLang="en-US" dirty="0"/>
              <a:t> 从小说</a:t>
            </a:r>
            <a:r>
              <a:rPr lang="en-US" altLang="zh-CN" dirty="0"/>
              <a:t>=&gt;</a:t>
            </a:r>
            <a:r>
              <a:rPr lang="zh-CN" altLang="en-US" dirty="0"/>
              <a:t>影视 </a:t>
            </a:r>
            <a:r>
              <a:rPr lang="en-US" altLang="zh-CN" dirty="0"/>
              <a:t>=&gt;</a:t>
            </a:r>
            <a:r>
              <a:rPr lang="zh-CN" altLang="en-US" dirty="0"/>
              <a:t> 游戏 </a:t>
            </a:r>
            <a:r>
              <a:rPr lang="en-US" altLang="zh-CN" dirty="0"/>
              <a:t>=&gt;</a:t>
            </a:r>
            <a:r>
              <a:rPr lang="zh-CN" altLang="en-US" dirty="0"/>
              <a:t>虚拟人物</a:t>
            </a:r>
            <a:r>
              <a:rPr lang="en-US" altLang="zh-CN" dirty="0"/>
              <a:t>Bot</a:t>
            </a:r>
            <a:r>
              <a:rPr lang="zh-CN" altLang="en-US" dirty="0"/>
              <a:t>，</a:t>
            </a:r>
            <a:endParaRPr lang="en-US" altLang="zh-CN" dirty="0"/>
          </a:p>
          <a:p>
            <a:pPr lvl="1">
              <a:lnSpc>
                <a:spcPct val="110000"/>
              </a:lnSpc>
            </a:pPr>
            <a:r>
              <a:rPr lang="zh-CN" altLang="en-US" dirty="0"/>
              <a:t>数字元人，全量个人数据集，终身学习，自我意识，情感，数字永生，例如：基于电影</a:t>
            </a:r>
            <a:r>
              <a:rPr lang="en-US" altLang="zh-CN" dirty="0"/>
              <a:t>her</a:t>
            </a:r>
            <a:r>
              <a:rPr lang="zh-CN" altLang="en-US" dirty="0"/>
              <a:t>的</a:t>
            </a:r>
            <a:r>
              <a:rPr lang="en-US" altLang="zh-CN" dirty="0" err="1"/>
              <a:t>OS.ai</a:t>
            </a:r>
            <a:endParaRPr lang="en-US" altLang="zh-CN" dirty="0"/>
          </a:p>
        </p:txBody>
      </p:sp>
    </p:spTree>
    <p:extLst>
      <p:ext uri="{BB962C8B-B14F-4D97-AF65-F5344CB8AC3E}">
        <p14:creationId xmlns:p14="http://schemas.microsoft.com/office/powerpoint/2010/main" val="1913416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5336-85DF-9F31-6F1F-4EAB01721397}"/>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964CF126-CBFC-5D57-45F0-8F40DC96978F}"/>
              </a:ext>
            </a:extLst>
          </p:cNvPr>
          <p:cNvSpPr/>
          <p:nvPr/>
        </p:nvSpPr>
        <p:spPr>
          <a:xfrm>
            <a:off x="5365144" y="2437133"/>
            <a:ext cx="1914204" cy="3437508"/>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Rectangle 27">
            <a:extLst>
              <a:ext uri="{FF2B5EF4-FFF2-40B4-BE49-F238E27FC236}">
                <a16:creationId xmlns:a16="http://schemas.microsoft.com/office/drawing/2014/main" id="{F9D188EB-AE0D-C5B2-BA94-8695959D24BF}"/>
              </a:ext>
            </a:extLst>
          </p:cNvPr>
          <p:cNvSpPr/>
          <p:nvPr/>
        </p:nvSpPr>
        <p:spPr>
          <a:xfrm>
            <a:off x="623129" y="2912968"/>
            <a:ext cx="2012573" cy="257156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446138A5-C133-E525-E5D0-6D87E9EE58C1}"/>
              </a:ext>
            </a:extLst>
          </p:cNvPr>
          <p:cNvSpPr>
            <a:spLocks noGrp="1"/>
          </p:cNvSpPr>
          <p:nvPr>
            <p:ph type="title"/>
          </p:nvPr>
        </p:nvSpPr>
        <p:spPr/>
        <p:txBody>
          <a:bodyPr>
            <a:normAutofit/>
          </a:bodyPr>
          <a:lstStyle/>
          <a:p>
            <a:r>
              <a:rPr lang="en-US" sz="2800" dirty="0" err="1"/>
              <a:t>GAI成为人类表达自己的另外一种方式</a:t>
            </a:r>
            <a:endParaRPr lang="en-US" sz="2800" dirty="0"/>
          </a:p>
        </p:txBody>
      </p:sp>
      <p:sp>
        <p:nvSpPr>
          <p:cNvPr id="4" name="Rounded Rectangle 3">
            <a:extLst>
              <a:ext uri="{FF2B5EF4-FFF2-40B4-BE49-F238E27FC236}">
                <a16:creationId xmlns:a16="http://schemas.microsoft.com/office/drawing/2014/main" id="{B0F574B0-B8A3-E842-46C0-77440E1D800D}"/>
              </a:ext>
            </a:extLst>
          </p:cNvPr>
          <p:cNvSpPr/>
          <p:nvPr/>
        </p:nvSpPr>
        <p:spPr>
          <a:xfrm>
            <a:off x="3223776" y="3641575"/>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文</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grpSp>
        <p:nvGrpSpPr>
          <p:cNvPr id="26" name="Group 25">
            <a:extLst>
              <a:ext uri="{FF2B5EF4-FFF2-40B4-BE49-F238E27FC236}">
                <a16:creationId xmlns:a16="http://schemas.microsoft.com/office/drawing/2014/main" id="{D1BEA312-2665-F618-A498-AA7C38BA9C1D}"/>
              </a:ext>
            </a:extLst>
          </p:cNvPr>
          <p:cNvGrpSpPr/>
          <p:nvPr/>
        </p:nvGrpSpPr>
        <p:grpSpPr>
          <a:xfrm>
            <a:off x="5571969" y="2655811"/>
            <a:ext cx="1553296" cy="3043013"/>
            <a:chOff x="3922218" y="2356301"/>
            <a:chExt cx="1553296" cy="3043013"/>
          </a:xfrm>
        </p:grpSpPr>
        <p:sp>
          <p:nvSpPr>
            <p:cNvPr id="5" name="Rounded Rectangle 4">
              <a:extLst>
                <a:ext uri="{FF2B5EF4-FFF2-40B4-BE49-F238E27FC236}">
                  <a16:creationId xmlns:a16="http://schemas.microsoft.com/office/drawing/2014/main" id="{B53FC578-AB85-BF58-88A7-477E910A676A}"/>
                </a:ext>
              </a:extLst>
            </p:cNvPr>
            <p:cNvSpPr/>
            <p:nvPr/>
          </p:nvSpPr>
          <p:spPr>
            <a:xfrm>
              <a:off x="3922220" y="3384925"/>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文学</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Rounded Rectangle 5">
              <a:extLst>
                <a:ext uri="{FF2B5EF4-FFF2-40B4-BE49-F238E27FC236}">
                  <a16:creationId xmlns:a16="http://schemas.microsoft.com/office/drawing/2014/main" id="{96FA1EDC-9E0D-99D8-BD04-1125239FE9AB}"/>
                </a:ext>
              </a:extLst>
            </p:cNvPr>
            <p:cNvSpPr/>
            <p:nvPr/>
          </p:nvSpPr>
          <p:spPr>
            <a:xfrm>
              <a:off x="3922220" y="2870613"/>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绘画</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7" name="Rounded Rectangle 6">
              <a:extLst>
                <a:ext uri="{FF2B5EF4-FFF2-40B4-BE49-F238E27FC236}">
                  <a16:creationId xmlns:a16="http://schemas.microsoft.com/office/drawing/2014/main" id="{B25E945D-ADC8-CCEC-C389-5A7D2F7C68F7}"/>
                </a:ext>
              </a:extLst>
            </p:cNvPr>
            <p:cNvSpPr/>
            <p:nvPr/>
          </p:nvSpPr>
          <p:spPr>
            <a:xfrm>
              <a:off x="3922219" y="3899237"/>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音乐</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8" name="Rounded Rectangle 7">
              <a:extLst>
                <a:ext uri="{FF2B5EF4-FFF2-40B4-BE49-F238E27FC236}">
                  <a16:creationId xmlns:a16="http://schemas.microsoft.com/office/drawing/2014/main" id="{33B3928A-8973-5BB4-7115-D1085BFC86AC}"/>
                </a:ext>
              </a:extLst>
            </p:cNvPr>
            <p:cNvSpPr/>
            <p:nvPr/>
          </p:nvSpPr>
          <p:spPr>
            <a:xfrm>
              <a:off x="3922218" y="2356301"/>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摄影</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9" name="Rounded Rectangle 8">
              <a:extLst>
                <a:ext uri="{FF2B5EF4-FFF2-40B4-BE49-F238E27FC236}">
                  <a16:creationId xmlns:a16="http://schemas.microsoft.com/office/drawing/2014/main" id="{6319F1FB-D9FC-9CE2-6D7F-091904190186}"/>
                </a:ext>
              </a:extLst>
            </p:cNvPr>
            <p:cNvSpPr/>
            <p:nvPr/>
          </p:nvSpPr>
          <p:spPr>
            <a:xfrm>
              <a:off x="3922218" y="4413550"/>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舞蹈</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0" name="Rounded Rectangle 9">
              <a:extLst>
                <a:ext uri="{FF2B5EF4-FFF2-40B4-BE49-F238E27FC236}">
                  <a16:creationId xmlns:a16="http://schemas.microsoft.com/office/drawing/2014/main" id="{B4F93D12-89A2-BCFE-7CAF-1B409400729A}"/>
                </a:ext>
              </a:extLst>
            </p:cNvPr>
            <p:cNvSpPr/>
            <p:nvPr/>
          </p:nvSpPr>
          <p:spPr>
            <a:xfrm>
              <a:off x="3922218" y="4927862"/>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雕塑</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grpSp>
      <p:sp>
        <p:nvSpPr>
          <p:cNvPr id="12" name="Rounded Rectangle 11">
            <a:extLst>
              <a:ext uri="{FF2B5EF4-FFF2-40B4-BE49-F238E27FC236}">
                <a16:creationId xmlns:a16="http://schemas.microsoft.com/office/drawing/2014/main" id="{4ADAC6CC-0899-6B4F-8D48-7AF0BA5CDD8F}"/>
              </a:ext>
            </a:extLst>
          </p:cNvPr>
          <p:cNvSpPr/>
          <p:nvPr/>
        </p:nvSpPr>
        <p:spPr>
          <a:xfrm>
            <a:off x="852769" y="4241607"/>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知识</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Rounded Rectangle 12">
            <a:extLst>
              <a:ext uri="{FF2B5EF4-FFF2-40B4-BE49-F238E27FC236}">
                <a16:creationId xmlns:a16="http://schemas.microsoft.com/office/drawing/2014/main" id="{6E7B2355-7E56-FAFA-E93F-C3168EEBE58B}"/>
              </a:ext>
            </a:extLst>
          </p:cNvPr>
          <p:cNvSpPr/>
          <p:nvPr/>
        </p:nvSpPr>
        <p:spPr>
          <a:xfrm>
            <a:off x="852769" y="4798780"/>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情感</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4" name="Rounded Rectangle 13">
            <a:extLst>
              <a:ext uri="{FF2B5EF4-FFF2-40B4-BE49-F238E27FC236}">
                <a16:creationId xmlns:a16="http://schemas.microsoft.com/office/drawing/2014/main" id="{19B0DB5C-A76A-04ED-7376-AD3D80B6B8C2}"/>
              </a:ext>
            </a:extLst>
          </p:cNvPr>
          <p:cNvSpPr/>
          <p:nvPr/>
        </p:nvSpPr>
        <p:spPr>
          <a:xfrm>
            <a:off x="852769" y="3684435"/>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记忆</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31" name="Straight Arrow Connector 30">
            <a:extLst>
              <a:ext uri="{FF2B5EF4-FFF2-40B4-BE49-F238E27FC236}">
                <a16:creationId xmlns:a16="http://schemas.microsoft.com/office/drawing/2014/main" id="{4EF34941-2802-AAAD-F939-AA72B38B5CEF}"/>
              </a:ext>
            </a:extLst>
          </p:cNvPr>
          <p:cNvCxnSpPr>
            <a:cxnSpLocks/>
            <a:endCxn id="4" idx="1"/>
          </p:cNvCxnSpPr>
          <p:nvPr/>
        </p:nvCxnSpPr>
        <p:spPr>
          <a:xfrm>
            <a:off x="2635702" y="3877301"/>
            <a:ext cx="5880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0A52AE-BBB1-5047-D594-9EF7B5A61FCA}"/>
              </a:ext>
            </a:extLst>
          </p:cNvPr>
          <p:cNvCxnSpPr/>
          <p:nvPr/>
        </p:nvCxnSpPr>
        <p:spPr>
          <a:xfrm>
            <a:off x="4777070" y="3855870"/>
            <a:ext cx="5880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91BA9796-8AC2-F3F9-49E6-4997BA50938D}"/>
              </a:ext>
            </a:extLst>
          </p:cNvPr>
          <p:cNvSpPr/>
          <p:nvPr/>
        </p:nvSpPr>
        <p:spPr>
          <a:xfrm>
            <a:off x="3223776" y="4284464"/>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Trebuchet MS" panose="020B0603020202020204"/>
                <a:cs typeface="+mn-cs"/>
              </a:rPr>
              <a:t>图</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5" name="Straight Arrow Connector 14">
            <a:extLst>
              <a:ext uri="{FF2B5EF4-FFF2-40B4-BE49-F238E27FC236}">
                <a16:creationId xmlns:a16="http://schemas.microsoft.com/office/drawing/2014/main" id="{39D891C0-6DEF-F0CD-7443-DC9211F439B7}"/>
              </a:ext>
            </a:extLst>
          </p:cNvPr>
          <p:cNvCxnSpPr/>
          <p:nvPr/>
        </p:nvCxnSpPr>
        <p:spPr>
          <a:xfrm>
            <a:off x="2635702" y="4520190"/>
            <a:ext cx="5880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B638900-4CA1-678D-4A30-F20DC33D93E8}"/>
              </a:ext>
            </a:extLst>
          </p:cNvPr>
          <p:cNvCxnSpPr/>
          <p:nvPr/>
        </p:nvCxnSpPr>
        <p:spPr>
          <a:xfrm>
            <a:off x="4777070" y="4488505"/>
            <a:ext cx="5880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933F5CF2-7389-F37B-3321-0FD7C1583759}"/>
              </a:ext>
            </a:extLst>
          </p:cNvPr>
          <p:cNvSpPr/>
          <p:nvPr/>
        </p:nvSpPr>
        <p:spPr>
          <a:xfrm>
            <a:off x="852768" y="3170123"/>
            <a:ext cx="1553294" cy="4714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感知</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a:extLst>
              <a:ext uri="{FF2B5EF4-FFF2-40B4-BE49-F238E27FC236}">
                <a16:creationId xmlns:a16="http://schemas.microsoft.com/office/drawing/2014/main" id="{6C3AFA1F-4D34-DDD3-9AF6-947C4B7D8EFD}"/>
              </a:ext>
            </a:extLst>
          </p:cNvPr>
          <p:cNvSpPr/>
          <p:nvPr/>
        </p:nvSpPr>
        <p:spPr>
          <a:xfrm>
            <a:off x="852768" y="1690688"/>
            <a:ext cx="1553294" cy="47145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开发者</a:t>
            </a:r>
            <a:endParaRPr kumimoji="0" lang="en-US" sz="18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2" name="Rounded Rectangle 21">
            <a:extLst>
              <a:ext uri="{FF2B5EF4-FFF2-40B4-BE49-F238E27FC236}">
                <a16:creationId xmlns:a16="http://schemas.microsoft.com/office/drawing/2014/main" id="{36F30374-2B32-D8C1-5715-C49F5C4722CB}"/>
              </a:ext>
            </a:extLst>
          </p:cNvPr>
          <p:cNvSpPr/>
          <p:nvPr/>
        </p:nvSpPr>
        <p:spPr>
          <a:xfrm>
            <a:off x="3132351" y="1701402"/>
            <a:ext cx="1553294" cy="47145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icrosoft YaHei UI" panose="020B0503020204020204" pitchFamily="34" charset="-122"/>
                <a:ea typeface="Microsoft YaHei UI" panose="020B0503020204020204" pitchFamily="34" charset="-122"/>
                <a:cs typeface="+mn-cs"/>
              </a:rPr>
              <a:t>编程语言</a:t>
            </a:r>
            <a:endParaRPr kumimoji="0" lang="en-US" sz="18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 name="Rounded Rectangle 22">
            <a:extLst>
              <a:ext uri="{FF2B5EF4-FFF2-40B4-BE49-F238E27FC236}">
                <a16:creationId xmlns:a16="http://schemas.microsoft.com/office/drawing/2014/main" id="{FC53F4B0-2C03-B62F-D16F-D4B988F29408}"/>
              </a:ext>
            </a:extLst>
          </p:cNvPr>
          <p:cNvSpPr/>
          <p:nvPr/>
        </p:nvSpPr>
        <p:spPr>
          <a:xfrm>
            <a:off x="5545599" y="1690688"/>
            <a:ext cx="1553294" cy="47145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GAI</a:t>
            </a:r>
            <a:r>
              <a:rPr kumimoji="0" lang="zh-CN" altLang="en-US" sz="18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rPr>
              <a:t> 计算机</a:t>
            </a:r>
            <a:endParaRPr kumimoji="0" lang="en-US" sz="18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 name="Content Placeholder 2">
            <a:extLst>
              <a:ext uri="{FF2B5EF4-FFF2-40B4-BE49-F238E27FC236}">
                <a16:creationId xmlns:a16="http://schemas.microsoft.com/office/drawing/2014/main" id="{54701AB8-8529-F968-8E53-F27C3F708548}"/>
              </a:ext>
            </a:extLst>
          </p:cNvPr>
          <p:cNvSpPr>
            <a:spLocks noGrp="1"/>
          </p:cNvSpPr>
          <p:nvPr>
            <p:ph idx="1"/>
          </p:nvPr>
        </p:nvSpPr>
        <p:spPr>
          <a:xfrm>
            <a:off x="7506357" y="1562112"/>
            <a:ext cx="4573731" cy="4312529"/>
          </a:xfrm>
        </p:spPr>
        <p:txBody>
          <a:bodyPr numCol="1">
            <a:normAutofit fontScale="85000" lnSpcReduction="10000"/>
          </a:bodyPr>
          <a:lstStyle/>
          <a:p>
            <a:pPr marL="114300" indent="-114300">
              <a:lnSpc>
                <a:spcPct val="110000"/>
              </a:lnSpc>
            </a:pPr>
            <a:r>
              <a:rPr lang="en-US" altLang="zh-CN" dirty="0"/>
              <a:t>GAI</a:t>
            </a:r>
            <a:r>
              <a:rPr lang="zh-CN" altLang="en-US" dirty="0"/>
              <a:t>内容是另一种艺术</a:t>
            </a:r>
            <a:r>
              <a:rPr lang="en-US" altLang="zh-CN" dirty="0"/>
              <a:t>/</a:t>
            </a:r>
            <a:r>
              <a:rPr lang="zh-CN" altLang="en-US" dirty="0"/>
              <a:t>知识数字化和传播的形式，相对书籍、视觉艺术、表演艺术</a:t>
            </a:r>
            <a:endParaRPr lang="en-US" dirty="0"/>
          </a:p>
          <a:p>
            <a:pPr marL="460375" lvl="1" indent="-114300">
              <a:lnSpc>
                <a:spcPct val="110000"/>
              </a:lnSpc>
            </a:pPr>
            <a:r>
              <a:rPr lang="en-US" dirty="0" err="1"/>
              <a:t>每个人都可以创造自己的独特的体验</a:t>
            </a:r>
            <a:r>
              <a:rPr lang="zh-CN" altLang="en-US" dirty="0"/>
              <a:t>，可能是</a:t>
            </a:r>
            <a:r>
              <a:rPr lang="en-US" altLang="zh-CN" dirty="0"/>
              <a:t>filter</a:t>
            </a:r>
            <a:r>
              <a:rPr lang="zh-CN" altLang="en-US" dirty="0"/>
              <a:t>，</a:t>
            </a:r>
            <a:r>
              <a:rPr lang="en-US" altLang="zh-CN" dirty="0"/>
              <a:t>style</a:t>
            </a:r>
            <a:r>
              <a:rPr lang="zh-CN" altLang="en-US" dirty="0"/>
              <a:t>，</a:t>
            </a:r>
            <a:r>
              <a:rPr lang="en-US" altLang="zh-CN" dirty="0" err="1"/>
              <a:t>knowlege</a:t>
            </a:r>
            <a:endParaRPr lang="en-US" dirty="0"/>
          </a:p>
          <a:p>
            <a:pPr marL="460375" lvl="1" indent="-114300">
              <a:lnSpc>
                <a:spcPct val="110000"/>
              </a:lnSpc>
            </a:pPr>
            <a:r>
              <a:rPr lang="en-US" dirty="0" err="1"/>
              <a:t>不需要编写代码</a:t>
            </a:r>
            <a:r>
              <a:rPr lang="zh-CN" altLang="en-US" dirty="0"/>
              <a:t>，</a:t>
            </a:r>
            <a:r>
              <a:rPr lang="en-US" altLang="zh-CN" dirty="0"/>
              <a:t>natural</a:t>
            </a:r>
            <a:r>
              <a:rPr lang="zh-CN" altLang="en-US" dirty="0"/>
              <a:t> </a:t>
            </a:r>
            <a:r>
              <a:rPr lang="en-US" altLang="zh-CN" dirty="0"/>
              <a:t>language</a:t>
            </a:r>
            <a:r>
              <a:rPr lang="zh-CN" altLang="en-US" dirty="0"/>
              <a:t>编程界面，内容由人创造，形式交给</a:t>
            </a:r>
            <a:r>
              <a:rPr lang="en-US" altLang="zh-CN" dirty="0"/>
              <a:t>GAI</a:t>
            </a:r>
            <a:r>
              <a:rPr lang="zh-CN" altLang="en-US" dirty="0"/>
              <a:t>（画笔，</a:t>
            </a:r>
            <a:r>
              <a:rPr lang="en-US" altLang="zh-CN" dirty="0"/>
              <a:t>printer</a:t>
            </a:r>
            <a:r>
              <a:rPr lang="zh-CN" altLang="en-US" dirty="0"/>
              <a:t>，</a:t>
            </a:r>
            <a:r>
              <a:rPr lang="en-US" altLang="zh-CN" dirty="0"/>
              <a:t>camera</a:t>
            </a:r>
            <a:r>
              <a:rPr lang="zh-CN" altLang="en-US" dirty="0"/>
              <a:t>）</a:t>
            </a:r>
            <a:endParaRPr lang="en-US" altLang="zh-CN" dirty="0"/>
          </a:p>
          <a:p>
            <a:pPr marL="460375" lvl="1" indent="-114300">
              <a:lnSpc>
                <a:spcPct val="110000"/>
              </a:lnSpc>
            </a:pPr>
            <a:r>
              <a:rPr lang="zh-CN" altLang="en-US" dirty="0"/>
              <a:t>多模态、全场景的人机，机机交互界面</a:t>
            </a:r>
            <a:endParaRPr lang="en-US" altLang="zh-CN" dirty="0"/>
          </a:p>
          <a:p>
            <a:pPr marL="808038" lvl="2" indent="-115888">
              <a:lnSpc>
                <a:spcPct val="110000"/>
              </a:lnSpc>
            </a:pPr>
            <a:r>
              <a:rPr lang="zh-CN" altLang="en-US" dirty="0"/>
              <a:t>文本、语音、音乐、图像、视频、</a:t>
            </a:r>
            <a:r>
              <a:rPr lang="en-US" altLang="zh-CN" dirty="0"/>
              <a:t>3D</a:t>
            </a:r>
            <a:r>
              <a:rPr lang="zh-CN" altLang="en-US" dirty="0"/>
              <a:t>内容</a:t>
            </a:r>
            <a:endParaRPr lang="en-US" altLang="zh-CN" dirty="0"/>
          </a:p>
          <a:p>
            <a:pPr>
              <a:lnSpc>
                <a:spcPct val="110000"/>
              </a:lnSpc>
            </a:pPr>
            <a:r>
              <a:rPr lang="en-US" dirty="0" err="1"/>
              <a:t>每个人都可以和别人分享自己的体验</a:t>
            </a:r>
            <a:r>
              <a:rPr lang="zh-CN" altLang="en-US" dirty="0"/>
              <a:t>，</a:t>
            </a:r>
            <a:r>
              <a:rPr lang="en-US" altLang="zh-CN" dirty="0"/>
              <a:t>publish</a:t>
            </a:r>
            <a:r>
              <a:rPr lang="zh-CN" altLang="en-US" dirty="0"/>
              <a:t> </a:t>
            </a:r>
            <a:r>
              <a:rPr lang="en-US" altLang="zh-CN" dirty="0"/>
              <a:t>model</a:t>
            </a:r>
            <a:r>
              <a:rPr lang="zh-CN" altLang="en-US" dirty="0"/>
              <a:t> </a:t>
            </a:r>
            <a:r>
              <a:rPr lang="en-US" altLang="zh-CN" dirty="0"/>
              <a:t>to</a:t>
            </a:r>
            <a:r>
              <a:rPr lang="zh-CN" altLang="en-US" dirty="0"/>
              <a:t> </a:t>
            </a:r>
            <a:r>
              <a:rPr lang="en-US" altLang="zh-CN" dirty="0"/>
              <a:t>the</a:t>
            </a:r>
            <a:r>
              <a:rPr lang="zh-CN" altLang="en-US" dirty="0"/>
              <a:t> </a:t>
            </a:r>
            <a:r>
              <a:rPr lang="en-US" altLang="zh-CN" dirty="0"/>
              <a:t>internet/store</a:t>
            </a:r>
          </a:p>
        </p:txBody>
      </p:sp>
    </p:spTree>
    <p:extLst>
      <p:ext uri="{BB962C8B-B14F-4D97-AF65-F5344CB8AC3E}">
        <p14:creationId xmlns:p14="http://schemas.microsoft.com/office/powerpoint/2010/main" val="326602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7AC7B-07E7-82AD-B0E6-34EC5CA39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F3808-EDA8-9D0D-484C-25A1DD455A31}"/>
              </a:ext>
            </a:extLst>
          </p:cNvPr>
          <p:cNvSpPr>
            <a:spLocks noGrp="1"/>
          </p:cNvSpPr>
          <p:nvPr>
            <p:ph type="title"/>
          </p:nvPr>
        </p:nvSpPr>
        <p:spPr/>
        <p:txBody>
          <a:bodyPr>
            <a:normAutofit/>
          </a:bodyPr>
          <a:lstStyle/>
          <a:p>
            <a:r>
              <a:rPr lang="en-US" altLang="zh-CN" sz="2800" dirty="0"/>
              <a:t>GAI</a:t>
            </a:r>
            <a:r>
              <a:rPr lang="zh-CN" altLang="en-US" sz="2800" dirty="0"/>
              <a:t>引领计算产业、消费电子产品和互联网服务的新篇章</a:t>
            </a:r>
            <a:endParaRPr lang="en-US" sz="2800" dirty="0"/>
          </a:p>
        </p:txBody>
      </p:sp>
      <p:pic>
        <p:nvPicPr>
          <p:cNvPr id="5123" name="Picture 3" descr="AMD Logo and symbol, meaning, history, PNG, brand">
            <a:extLst>
              <a:ext uri="{FF2B5EF4-FFF2-40B4-BE49-F238E27FC236}">
                <a16:creationId xmlns:a16="http://schemas.microsoft.com/office/drawing/2014/main" id="{EB1F39DB-8AEA-2773-AE6C-439C15A06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00" y="-16213855"/>
            <a:ext cx="3606800" cy="2247900"/>
          </a:xfrm>
          <a:prstGeom prst="rect">
            <a:avLst/>
          </a:prstGeom>
          <a:noFill/>
          <a:extLst>
            <a:ext uri="{909E8E84-426E-40DD-AFC4-6F175D3DCCD1}">
              <a14:hiddenFill xmlns:a14="http://schemas.microsoft.com/office/drawing/2010/main">
                <a:solidFill>
                  <a:srgbClr val="FFFFFF"/>
                </a:solidFill>
              </a14:hiddenFill>
            </a:ext>
          </a:extLst>
        </p:spPr>
      </p:pic>
      <p:sp>
        <p:nvSpPr>
          <p:cNvPr id="11" name="Triangle 10">
            <a:extLst>
              <a:ext uri="{FF2B5EF4-FFF2-40B4-BE49-F238E27FC236}">
                <a16:creationId xmlns:a16="http://schemas.microsoft.com/office/drawing/2014/main" id="{54B970E4-F20B-4BA9-E938-62019280D1DC}"/>
              </a:ext>
            </a:extLst>
          </p:cNvPr>
          <p:cNvSpPr/>
          <p:nvPr/>
        </p:nvSpPr>
        <p:spPr>
          <a:xfrm rot="10800000" flipV="1">
            <a:off x="405571" y="1630774"/>
            <a:ext cx="2780010" cy="2275559"/>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2" name="Triangle 11">
            <a:extLst>
              <a:ext uri="{FF2B5EF4-FFF2-40B4-BE49-F238E27FC236}">
                <a16:creationId xmlns:a16="http://schemas.microsoft.com/office/drawing/2014/main" id="{50358713-9686-68C5-9337-20013FE6D6B0}"/>
              </a:ext>
            </a:extLst>
          </p:cNvPr>
          <p:cNvSpPr/>
          <p:nvPr/>
        </p:nvSpPr>
        <p:spPr>
          <a:xfrm flipV="1">
            <a:off x="405570" y="3906334"/>
            <a:ext cx="2780010" cy="2275559"/>
          </a:xfrm>
          <a:prstGeom prst="triangl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13" name="Oval 12">
            <a:extLst>
              <a:ext uri="{FF2B5EF4-FFF2-40B4-BE49-F238E27FC236}">
                <a16:creationId xmlns:a16="http://schemas.microsoft.com/office/drawing/2014/main" id="{36A052CD-3DA4-3D06-59EC-99191BCB676A}"/>
              </a:ext>
            </a:extLst>
          </p:cNvPr>
          <p:cNvSpPr/>
          <p:nvPr/>
        </p:nvSpPr>
        <p:spPr>
          <a:xfrm>
            <a:off x="245608" y="3352596"/>
            <a:ext cx="3061323" cy="1080506"/>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Tenorite" pitchFamily="2" charset="0"/>
                <a:ea typeface="+mn-ea"/>
                <a:cs typeface="+mn-cs"/>
              </a:rPr>
              <a:t>War</a:t>
            </a:r>
            <a:r>
              <a:rPr kumimoji="0" lang="zh-CN" altLang="en-US" sz="1200" b="1" i="0" u="none" strike="noStrike" kern="1200" cap="none" spc="0" normalizeH="0" baseline="0" noProof="0">
                <a:ln>
                  <a:noFill/>
                </a:ln>
                <a:solidFill>
                  <a:prstClr val="white"/>
                </a:solidFill>
                <a:effectLst/>
                <a:uLnTx/>
                <a:uFillTx/>
                <a:latin typeface="Tenorite" pitchFamily="2" charset="0"/>
                <a:cs typeface="+mn-cs"/>
              </a:rPr>
              <a:t> </a:t>
            </a:r>
            <a:r>
              <a:rPr kumimoji="0" lang="en-US" altLang="zh-CN" sz="1200" b="1" i="0" u="none" strike="noStrike" kern="1200" cap="none" spc="0" normalizeH="0" baseline="0" noProof="0">
                <a:ln>
                  <a:noFill/>
                </a:ln>
                <a:solidFill>
                  <a:prstClr val="white"/>
                </a:solidFill>
                <a:effectLst/>
                <a:uLnTx/>
                <a:uFillTx/>
                <a:latin typeface="Tenorite" pitchFamily="2" charset="0"/>
                <a:cs typeface="+mn-cs"/>
              </a:rPr>
              <a:t>of</a:t>
            </a:r>
            <a:r>
              <a:rPr kumimoji="0" lang="zh-CN" altLang="en-US" sz="1200" b="1" i="0" u="none" strike="noStrike" kern="1200" cap="none" spc="0" normalizeH="0" baseline="0" noProof="0" dirty="0">
                <a:ln>
                  <a:noFill/>
                </a:ln>
                <a:solidFill>
                  <a:prstClr val="white"/>
                </a:solidFill>
                <a:effectLst/>
                <a:uLnTx/>
                <a:uFillTx/>
                <a:latin typeface="Tenorite" pitchFamily="2" charset="0"/>
                <a:cs typeface="+mn-cs"/>
              </a:rPr>
              <a:t> </a:t>
            </a:r>
            <a:r>
              <a:rPr kumimoji="0" lang="en-US" altLang="zh-CN" sz="1200" b="1" i="0" u="none" strike="noStrike" kern="1200" cap="none" spc="0" normalizeH="0" baseline="0" noProof="0" dirty="0">
                <a:ln>
                  <a:noFill/>
                </a:ln>
                <a:solidFill>
                  <a:prstClr val="white"/>
                </a:solidFill>
                <a:effectLst/>
                <a:uLnTx/>
                <a:uFillTx/>
                <a:latin typeface="Tenorite" pitchFamily="2" charset="0"/>
                <a:cs typeface="+mn-cs"/>
              </a:rPr>
              <a:t>Models</a:t>
            </a:r>
          </a:p>
        </p:txBody>
      </p:sp>
      <p:sp>
        <p:nvSpPr>
          <p:cNvPr id="4" name="Triangle 3">
            <a:extLst>
              <a:ext uri="{FF2B5EF4-FFF2-40B4-BE49-F238E27FC236}">
                <a16:creationId xmlns:a16="http://schemas.microsoft.com/office/drawing/2014/main" id="{DA2A0119-37E6-DCD1-B835-57958A7D944A}"/>
              </a:ext>
            </a:extLst>
          </p:cNvPr>
          <p:cNvSpPr/>
          <p:nvPr/>
        </p:nvSpPr>
        <p:spPr>
          <a:xfrm>
            <a:off x="8343596" y="3769110"/>
            <a:ext cx="2780010" cy="2275558"/>
          </a:xfrm>
          <a:prstGeom prst="triangl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5" name="Triangle 4">
            <a:extLst>
              <a:ext uri="{FF2B5EF4-FFF2-40B4-BE49-F238E27FC236}">
                <a16:creationId xmlns:a16="http://schemas.microsoft.com/office/drawing/2014/main" id="{75DC6A6A-B52E-BE7C-4723-D0576424C472}"/>
              </a:ext>
            </a:extLst>
          </p:cNvPr>
          <p:cNvSpPr/>
          <p:nvPr/>
        </p:nvSpPr>
        <p:spPr>
          <a:xfrm flipV="1">
            <a:off x="8343596" y="1493552"/>
            <a:ext cx="2780010" cy="2275558"/>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enorite" pitchFamily="2" charset="0"/>
              <a:ea typeface="+mn-ea"/>
              <a:cs typeface="+mn-cs"/>
            </a:endParaRPr>
          </a:p>
        </p:txBody>
      </p:sp>
      <p:sp>
        <p:nvSpPr>
          <p:cNvPr id="6" name="Oval 5">
            <a:extLst>
              <a:ext uri="{FF2B5EF4-FFF2-40B4-BE49-F238E27FC236}">
                <a16:creationId xmlns:a16="http://schemas.microsoft.com/office/drawing/2014/main" id="{6E0A5832-41ED-655B-8B42-6A8D5FBEC529}"/>
              </a:ext>
            </a:extLst>
          </p:cNvPr>
          <p:cNvSpPr/>
          <p:nvPr/>
        </p:nvSpPr>
        <p:spPr>
          <a:xfrm>
            <a:off x="9215106" y="3237313"/>
            <a:ext cx="1036988" cy="100724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Tenorite" pitchFamily="2" charset="0"/>
                <a:ea typeface="+mn-ea"/>
                <a:cs typeface="+mn-cs"/>
              </a:rPr>
              <a:t>LLa</a:t>
            </a: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Ma</a:t>
            </a:r>
            <a:endParaRPr kumimoji="0" lang="en-US" altLang="zh-CN" sz="1050" b="0" i="0" u="none" strike="noStrike" kern="1200" cap="none" spc="0" normalizeH="0" baseline="0" noProof="0" dirty="0">
              <a:ln>
                <a:noFill/>
              </a:ln>
              <a:solidFill>
                <a:prstClr val="white"/>
              </a:solidFill>
              <a:effectLst/>
              <a:uLnTx/>
              <a:uFillTx/>
              <a:latin typeface="Tenorite"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Tenorite" pitchFamily="2" charset="0"/>
                <a:cs typeface="+mn-cs"/>
              </a:rPr>
              <a:t>Mixtral</a:t>
            </a:r>
            <a:endParaRPr kumimoji="0" lang="en-US" altLang="zh-CN" sz="1050" b="0" i="0" u="none" strike="noStrike" kern="1200" cap="none" spc="0" normalizeH="0" baseline="0" noProof="0" dirty="0">
              <a:ln>
                <a:noFill/>
              </a:ln>
              <a:solidFill>
                <a:prstClr val="white"/>
              </a:solidFill>
              <a:effectLst/>
              <a:uLnTx/>
              <a:uFillTx/>
              <a:latin typeface="Tenorite" pitchFamily="2" charset="0"/>
              <a:cs typeface="+mn-cs"/>
            </a:endParaRPr>
          </a:p>
        </p:txBody>
      </p:sp>
      <p:sp>
        <p:nvSpPr>
          <p:cNvPr id="7" name="TextBox 6">
            <a:extLst>
              <a:ext uri="{FF2B5EF4-FFF2-40B4-BE49-F238E27FC236}">
                <a16:creationId xmlns:a16="http://schemas.microsoft.com/office/drawing/2014/main" id="{E90D7FE4-2807-00AC-714C-B3D73F2C4142}"/>
              </a:ext>
            </a:extLst>
          </p:cNvPr>
          <p:cNvSpPr txBox="1"/>
          <p:nvPr/>
        </p:nvSpPr>
        <p:spPr>
          <a:xfrm>
            <a:off x="9092630" y="2768554"/>
            <a:ext cx="1334847" cy="2616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GAI</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 应用生态</a:t>
            </a:r>
            <a:endParaRPr kumimoji="0" lang="en-US" sz="11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8" name="TextBox 7">
            <a:extLst>
              <a:ext uri="{FF2B5EF4-FFF2-40B4-BE49-F238E27FC236}">
                <a16:creationId xmlns:a16="http://schemas.microsoft.com/office/drawing/2014/main" id="{EB114F08-4488-8DD8-57B9-F585DED27D1D}"/>
              </a:ext>
            </a:extLst>
          </p:cNvPr>
          <p:cNvSpPr txBox="1"/>
          <p:nvPr/>
        </p:nvSpPr>
        <p:spPr>
          <a:xfrm>
            <a:off x="9215106" y="4387693"/>
            <a:ext cx="103698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GAI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算力基础设施</a:t>
            </a:r>
            <a:endParaRPr kumimoji="0" lang="en-US" sz="11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pic>
        <p:nvPicPr>
          <p:cNvPr id="1026" name="Picture 2">
            <a:extLst>
              <a:ext uri="{FF2B5EF4-FFF2-40B4-BE49-F238E27FC236}">
                <a16:creationId xmlns:a16="http://schemas.microsoft.com/office/drawing/2014/main" id="{81B39EB0-B220-A375-F850-98D8D676A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627" y="4622630"/>
            <a:ext cx="1365846" cy="8556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6154289-5E3E-38A2-2A91-4758B5375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110" y="2956231"/>
            <a:ext cx="997952" cy="29901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7B3F3942-7EE5-C10B-53EC-B9079F5CBE10}"/>
              </a:ext>
            </a:extLst>
          </p:cNvPr>
          <p:cNvCxnSpPr>
            <a:cxnSpLocks/>
          </p:cNvCxnSpPr>
          <p:nvPr/>
        </p:nvCxnSpPr>
        <p:spPr>
          <a:xfrm>
            <a:off x="3590850" y="3529794"/>
            <a:ext cx="46664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642B5D-EF6E-D891-3B9E-BFD27ECF21D7}"/>
              </a:ext>
            </a:extLst>
          </p:cNvPr>
          <p:cNvSpPr txBox="1"/>
          <p:nvPr/>
        </p:nvSpPr>
        <p:spPr>
          <a:xfrm>
            <a:off x="3632210" y="3161700"/>
            <a:ext cx="39411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Tenorite" pitchFamily="2" charset="0"/>
                <a:cs typeface="+mn-cs"/>
              </a:rPr>
              <a:t>模型大战迅速收敛到少数几个底座模型</a:t>
            </a:r>
            <a:endParaRPr kumimoji="0" lang="en-US" sz="1200" b="1" i="0" u="none" strike="noStrike" kern="1200" cap="none" spc="0" normalizeH="0" baseline="0" noProof="0" dirty="0">
              <a:ln>
                <a:noFill/>
              </a:ln>
              <a:solidFill>
                <a:prstClr val="black"/>
              </a:solidFill>
              <a:effectLst/>
              <a:uLnTx/>
              <a:uFillTx/>
              <a:latin typeface="Tenorite" pitchFamily="2" charset="0"/>
              <a:ea typeface="+mn-ea"/>
              <a:cs typeface="+mn-cs"/>
            </a:endParaRPr>
          </a:p>
        </p:txBody>
      </p:sp>
      <p:cxnSp>
        <p:nvCxnSpPr>
          <p:cNvPr id="18" name="Straight Arrow Connector 17">
            <a:extLst>
              <a:ext uri="{FF2B5EF4-FFF2-40B4-BE49-F238E27FC236}">
                <a16:creationId xmlns:a16="http://schemas.microsoft.com/office/drawing/2014/main" id="{4405C8DA-AB07-F8FF-793E-E9E0757E6FE6}"/>
              </a:ext>
            </a:extLst>
          </p:cNvPr>
          <p:cNvCxnSpPr>
            <a:cxnSpLocks/>
          </p:cNvCxnSpPr>
          <p:nvPr/>
        </p:nvCxnSpPr>
        <p:spPr>
          <a:xfrm>
            <a:off x="3463986" y="1903472"/>
            <a:ext cx="46664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4BBFA6-AEA0-1B01-8245-D0EBF1372DC6}"/>
              </a:ext>
            </a:extLst>
          </p:cNvPr>
          <p:cNvSpPr txBox="1"/>
          <p:nvPr/>
        </p:nvSpPr>
        <p:spPr>
          <a:xfrm>
            <a:off x="3590851" y="1504844"/>
            <a:ext cx="41903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Microsoft YaHei UI" panose="020B0503020204020204" pitchFamily="34" charset="-122"/>
                <a:ea typeface="Microsoft YaHei UI" panose="020B0503020204020204" pitchFamily="34" charset="-122"/>
                <a:cs typeface="+mn-cs"/>
              </a:rPr>
              <a:t>第一波的跑马圈地的应用浪潮</a:t>
            </a:r>
            <a:endParaRPr kumimoji="0" lang="en-US" sz="12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cxnSp>
        <p:nvCxnSpPr>
          <p:cNvPr id="20" name="Straight Arrow Connector 19">
            <a:extLst>
              <a:ext uri="{FF2B5EF4-FFF2-40B4-BE49-F238E27FC236}">
                <a16:creationId xmlns:a16="http://schemas.microsoft.com/office/drawing/2014/main" id="{7A0ADC46-5474-7FD7-EB5C-962DEADBB0B3}"/>
              </a:ext>
            </a:extLst>
          </p:cNvPr>
          <p:cNvCxnSpPr>
            <a:cxnSpLocks/>
          </p:cNvCxnSpPr>
          <p:nvPr/>
        </p:nvCxnSpPr>
        <p:spPr>
          <a:xfrm>
            <a:off x="3590850" y="5019258"/>
            <a:ext cx="46664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8238E6-7537-B4F2-65AE-FD6D17026D06}"/>
              </a:ext>
            </a:extLst>
          </p:cNvPr>
          <p:cNvSpPr txBox="1"/>
          <p:nvPr/>
        </p:nvSpPr>
        <p:spPr>
          <a:xfrm>
            <a:off x="3905167" y="4706012"/>
            <a:ext cx="3383484"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Tenorite" pitchFamily="2" charset="0"/>
                <a:cs typeface="+mn-cs"/>
              </a:rPr>
              <a:t>GAI</a:t>
            </a:r>
            <a:r>
              <a:rPr kumimoji="0" lang="zh-CN" altLang="en-US" sz="1200" b="1" i="0" u="none" strike="noStrike" kern="1200" cap="none" spc="0" normalizeH="0" baseline="0" noProof="0" dirty="0">
                <a:ln>
                  <a:noFill/>
                </a:ln>
                <a:solidFill>
                  <a:prstClr val="black"/>
                </a:solidFill>
                <a:effectLst/>
                <a:uLnTx/>
                <a:uFillTx/>
                <a:latin typeface="Tenorite" pitchFamily="2" charset="0"/>
                <a:cs typeface="+mn-cs"/>
              </a:rPr>
              <a:t>推动计算产业全面复兴</a:t>
            </a:r>
            <a:endParaRPr kumimoji="0" lang="en-US" sz="1200" b="1" i="0" u="none" strike="noStrike" kern="1200" cap="none" spc="0" normalizeH="0" baseline="0" noProof="0" dirty="0">
              <a:ln>
                <a:noFill/>
              </a:ln>
              <a:solidFill>
                <a:prstClr val="black"/>
              </a:solidFill>
              <a:effectLst/>
              <a:uLnTx/>
              <a:uFillTx/>
              <a:latin typeface="Tenorite" pitchFamily="2" charset="0"/>
              <a:ea typeface="+mn-ea"/>
              <a:cs typeface="+mn-cs"/>
            </a:endParaRPr>
          </a:p>
        </p:txBody>
      </p:sp>
      <p:sp>
        <p:nvSpPr>
          <p:cNvPr id="22" name="TextBox 21">
            <a:extLst>
              <a:ext uri="{FF2B5EF4-FFF2-40B4-BE49-F238E27FC236}">
                <a16:creationId xmlns:a16="http://schemas.microsoft.com/office/drawing/2014/main" id="{23432CBB-0D0A-C253-BB47-064CD1DBAE90}"/>
              </a:ext>
            </a:extLst>
          </p:cNvPr>
          <p:cNvSpPr txBox="1"/>
          <p:nvPr/>
        </p:nvSpPr>
        <p:spPr>
          <a:xfrm>
            <a:off x="3377488" y="5116451"/>
            <a:ext cx="4752945" cy="127727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Nvidia</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成为史上第一个市值超万亿美金的半导体公司，成为产业标杆</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各大厂家进入芯片</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算子库 </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运行时</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 =》</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模型优化工具 </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 =》</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模型部署工具</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模型社区的全面生态构建和竞争</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开源社区训练、推理和微调工具项目增长迅速，</a:t>
            </a:r>
            <a:r>
              <a:rPr kumimoji="0" lang="en-US" altLang="zh-CN" sz="1100" b="0" i="0" u="none" strike="noStrike" kern="1200" cap="none" spc="0" normalizeH="0" baseline="0" noProof="0" dirty="0" err="1">
                <a:ln>
                  <a:noFill/>
                </a:ln>
                <a:solidFill>
                  <a:prstClr val="black"/>
                </a:solidFill>
                <a:effectLst/>
                <a:uLnTx/>
                <a:uFillTx/>
                <a:latin typeface="Tenorite" pitchFamily="2" charset="0"/>
                <a:cs typeface="+mn-cs"/>
              </a:rPr>
              <a:t>deepspeed</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a:t>
            </a:r>
            <a:r>
              <a:rPr kumimoji="0" lang="en-US" altLang="zh-CN" sz="1100" b="0" i="0" u="none" strike="noStrike" kern="1200" cap="none" spc="0" normalizeH="0" baseline="0" noProof="0" dirty="0" err="1">
                <a:ln>
                  <a:noFill/>
                </a:ln>
                <a:solidFill>
                  <a:prstClr val="black"/>
                </a:solidFill>
                <a:effectLst/>
                <a:uLnTx/>
                <a:uFillTx/>
                <a:latin typeface="Tenorite" pitchFamily="2" charset="0"/>
                <a:cs typeface="+mn-cs"/>
              </a:rPr>
              <a:t>llama.cpp</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100" b="0" i="0" u="none" strike="noStrike" kern="1200" cap="none" spc="0" normalizeH="0" baseline="0" noProof="0" dirty="0" err="1">
                <a:ln>
                  <a:noFill/>
                </a:ln>
                <a:solidFill>
                  <a:prstClr val="black"/>
                </a:solidFill>
                <a:effectLst/>
                <a:uLnTx/>
                <a:uFillTx/>
                <a:latin typeface="Tenorite" pitchFamily="2" charset="0"/>
                <a:cs typeface="+mn-cs"/>
              </a:rPr>
              <a:t>vLLM</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100" b="0" i="0" u="none" strike="noStrike" kern="1200" cap="none" spc="0" normalizeH="0" baseline="0" noProof="0" dirty="0" err="1">
                <a:ln>
                  <a:noFill/>
                </a:ln>
                <a:solidFill>
                  <a:prstClr val="black"/>
                </a:solidFill>
                <a:effectLst/>
                <a:uLnTx/>
                <a:uFillTx/>
                <a:latin typeface="Tenorite" pitchFamily="2" charset="0"/>
                <a:cs typeface="+mn-cs"/>
              </a:rPr>
              <a:t>Skypilot</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MLC</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a:t>
            </a:r>
            <a:r>
              <a:rPr kumimoji="0" lang="en-US" altLang="zh-CN" sz="1100" b="0" i="0" u="none" strike="noStrike" kern="1200" cap="none" spc="0" normalizeH="0" baseline="0" noProof="0" dirty="0" err="1">
                <a:ln>
                  <a:noFill/>
                </a:ln>
                <a:solidFill>
                  <a:prstClr val="black"/>
                </a:solidFill>
                <a:effectLst/>
                <a:uLnTx/>
                <a:uFillTx/>
                <a:latin typeface="Tenorite" pitchFamily="2" charset="0"/>
                <a:cs typeface="+mn-cs"/>
              </a:rPr>
              <a:t>HippoML</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AI</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Phone</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AI</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 </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PC</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AI</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 硬件从概念进入实际产品开发</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云计算厂家全面自研</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AI</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芯片</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p:txBody>
      </p:sp>
      <p:sp>
        <p:nvSpPr>
          <p:cNvPr id="23" name="TextBox 22">
            <a:extLst>
              <a:ext uri="{FF2B5EF4-FFF2-40B4-BE49-F238E27FC236}">
                <a16:creationId xmlns:a16="http://schemas.microsoft.com/office/drawing/2014/main" id="{3AC6A35A-1C3C-7D68-B1EB-C8A58931946B}"/>
              </a:ext>
            </a:extLst>
          </p:cNvPr>
          <p:cNvSpPr txBox="1"/>
          <p:nvPr/>
        </p:nvSpPr>
        <p:spPr>
          <a:xfrm>
            <a:off x="3431730" y="1988521"/>
            <a:ext cx="4784887" cy="60016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err="1">
                <a:ln>
                  <a:noFill/>
                </a:ln>
                <a:solidFill>
                  <a:prstClr val="black"/>
                </a:solidFill>
                <a:effectLst/>
                <a:uLnTx/>
                <a:uFillTx/>
                <a:latin typeface="Tenorite" pitchFamily="2" charset="0"/>
                <a:cs typeface="+mn-cs"/>
              </a:rPr>
              <a:t>ChatGPT</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 竞品服务，</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Bard</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Claude</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Pi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虚拟人物社区，文生图社区，知识社区，写作社区</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基于开源模型的模型导航门户，推理服务，模型微调开发平台</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p:txBody>
      </p:sp>
      <p:sp>
        <p:nvSpPr>
          <p:cNvPr id="24" name="TextBox 23">
            <a:extLst>
              <a:ext uri="{FF2B5EF4-FFF2-40B4-BE49-F238E27FC236}">
                <a16:creationId xmlns:a16="http://schemas.microsoft.com/office/drawing/2014/main" id="{AC8CA162-2F11-1748-695A-65BB3E93C053}"/>
              </a:ext>
            </a:extLst>
          </p:cNvPr>
          <p:cNvSpPr txBox="1"/>
          <p:nvPr/>
        </p:nvSpPr>
        <p:spPr>
          <a:xfrm>
            <a:off x="3369212" y="3588360"/>
            <a:ext cx="4888088" cy="76944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开源底座模型的主战场在</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14B</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大小之下的模型，要求的算力有限</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基于底座模型发展出不同的微调技术和繁荣的衍生模型生态</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通过使用私有数据、专有数据提升专业领域的性能</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结合知识图谱和向量数据库来</a:t>
            </a:r>
            <a:r>
              <a:rPr kumimoji="0" lang="en-US" altLang="zh-CN" sz="1100" b="0" i="0" u="none" strike="noStrike" kern="1200" cap="none" spc="0" normalizeH="0" baseline="0" noProof="0" dirty="0">
                <a:ln>
                  <a:noFill/>
                </a:ln>
                <a:solidFill>
                  <a:prstClr val="black"/>
                </a:solidFill>
                <a:effectLst/>
                <a:uLnTx/>
                <a:uFillTx/>
                <a:latin typeface="Tenorite" pitchFamily="2" charset="0"/>
                <a:cs typeface="+mn-cs"/>
              </a:rPr>
              <a:t>grounding</a:t>
            </a:r>
            <a:r>
              <a:rPr kumimoji="0" lang="zh-CN" altLang="en-US" sz="1100" b="0" i="0" u="none" strike="noStrike" kern="1200" cap="none" spc="0" normalizeH="0" baseline="0" noProof="0" dirty="0">
                <a:ln>
                  <a:noFill/>
                </a:ln>
                <a:solidFill>
                  <a:prstClr val="black"/>
                </a:solidFill>
                <a:effectLst/>
                <a:uLnTx/>
                <a:uFillTx/>
                <a:latin typeface="Tenorite" pitchFamily="2" charset="0"/>
                <a:cs typeface="+mn-cs"/>
              </a:rPr>
              <a:t>大模型，减少幻觉</a:t>
            </a:r>
            <a:endParaRPr kumimoji="0" lang="en-US" altLang="zh-CN" sz="1100" b="0" i="0" u="none" strike="noStrike" kern="1200" cap="none" spc="0" normalizeH="0" baseline="0" noProof="0" dirty="0">
              <a:ln>
                <a:noFill/>
              </a:ln>
              <a:solidFill>
                <a:prstClr val="black"/>
              </a:solidFill>
              <a:effectLst/>
              <a:uLnTx/>
              <a:uFillTx/>
              <a:latin typeface="Tenorite" pitchFamily="2" charset="0"/>
              <a:cs typeface="+mn-cs"/>
            </a:endParaRPr>
          </a:p>
        </p:txBody>
      </p:sp>
      <p:pic>
        <p:nvPicPr>
          <p:cNvPr id="5122" name="Picture 2" descr="AMD Logo and symbol, meaning, history, PNG, brand">
            <a:hlinkClick r:id="rId5"/>
            <a:extLst>
              <a:ext uri="{FF2B5EF4-FFF2-40B4-BE49-F238E27FC236}">
                <a16:creationId xmlns:a16="http://schemas.microsoft.com/office/drawing/2014/main" id="{EAAEB1D8-9A97-305F-CBDB-FE9D83A851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1134" y="5642682"/>
            <a:ext cx="518201" cy="368186"/>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Intel Logo transparent PNG - StickPNG">
            <a:extLst>
              <a:ext uri="{FF2B5EF4-FFF2-40B4-BE49-F238E27FC236}">
                <a16:creationId xmlns:a16="http://schemas.microsoft.com/office/drawing/2014/main" id="{AD82C85E-3229-C21A-CF5F-C76CEFB14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1035" y="5706433"/>
            <a:ext cx="393105" cy="294426"/>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a:extLst>
              <a:ext uri="{FF2B5EF4-FFF2-40B4-BE49-F238E27FC236}">
                <a16:creationId xmlns:a16="http://schemas.microsoft.com/office/drawing/2014/main" id="{3478130C-7E85-A9E6-65DB-3A6CDDCBED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4211" y="5434338"/>
            <a:ext cx="622519" cy="228286"/>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15">
            <a:extLst>
              <a:ext uri="{FF2B5EF4-FFF2-40B4-BE49-F238E27FC236}">
                <a16:creationId xmlns:a16="http://schemas.microsoft.com/office/drawing/2014/main" id="{447EA308-D6B7-AFA2-91A8-22DA1709EC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71" y="5520863"/>
            <a:ext cx="693653" cy="10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9A722650-773A-9DA3-43DB-F5C0927A7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842" y="5331901"/>
            <a:ext cx="764384" cy="478853"/>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a:extLst>
              <a:ext uri="{FF2B5EF4-FFF2-40B4-BE49-F238E27FC236}">
                <a16:creationId xmlns:a16="http://schemas.microsoft.com/office/drawing/2014/main" id="{F9104C1D-E347-7F1E-D077-0A84ECE4A9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28922" y="5192865"/>
            <a:ext cx="335340" cy="228287"/>
          </a:xfrm>
          <a:prstGeom prst="rect">
            <a:avLst/>
          </a:prstGeom>
          <a:noFill/>
          <a:extLst>
            <a:ext uri="{909E8E84-426E-40DD-AFC4-6F175D3DCCD1}">
              <a14:hiddenFill xmlns:a14="http://schemas.microsoft.com/office/drawing/2010/main">
                <a:solidFill>
                  <a:srgbClr val="FFFFFF"/>
                </a:solidFill>
              </a14:hiddenFill>
            </a:ext>
          </a:extLst>
        </p:spPr>
      </p:pic>
      <p:pic>
        <p:nvPicPr>
          <p:cNvPr id="5139" name="Picture 19" descr="Download Microsoft Azure (Windows Azure) Logo in SVG Vector or PNG File  Format - Logo.wine">
            <a:extLst>
              <a:ext uri="{FF2B5EF4-FFF2-40B4-BE49-F238E27FC236}">
                <a16:creationId xmlns:a16="http://schemas.microsoft.com/office/drawing/2014/main" id="{5927AE33-B186-2DCF-D7E0-F77E61D71D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2985" y="4959482"/>
            <a:ext cx="769996" cy="583560"/>
          </a:xfrm>
          <a:prstGeom prst="rect">
            <a:avLst/>
          </a:prstGeom>
          <a:noFill/>
          <a:extLst>
            <a:ext uri="{909E8E84-426E-40DD-AFC4-6F175D3DCCD1}">
              <a14:hiddenFill xmlns:a14="http://schemas.microsoft.com/office/drawing/2010/main">
                <a:solidFill>
                  <a:srgbClr val="FFFFFF"/>
                </a:solidFill>
              </a14:hiddenFill>
            </a:ext>
          </a:extLst>
        </p:spPr>
      </p:pic>
      <p:pic>
        <p:nvPicPr>
          <p:cNvPr id="5141" name="Picture 21" descr="Google Cloud&quot; Icon - Download for free – Iconduck">
            <a:extLst>
              <a:ext uri="{FF2B5EF4-FFF2-40B4-BE49-F238E27FC236}">
                <a16:creationId xmlns:a16="http://schemas.microsoft.com/office/drawing/2014/main" id="{345ED974-24AE-CEDD-0C87-515B9AC19B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9806" y="5120661"/>
            <a:ext cx="297671" cy="271976"/>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23" descr="Hugging Face full logo transparent PNG - StickPNG">
            <a:extLst>
              <a:ext uri="{FF2B5EF4-FFF2-40B4-BE49-F238E27FC236}">
                <a16:creationId xmlns:a16="http://schemas.microsoft.com/office/drawing/2014/main" id="{DE76E504-9C31-BF6E-ED80-D572F3D5F3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6187" y="2097274"/>
            <a:ext cx="954797" cy="6423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CC5F278-DD04-824C-6738-B5ACFBC279F2}"/>
              </a:ext>
            </a:extLst>
          </p:cNvPr>
          <p:cNvPicPr>
            <a:picLocks noChangeAspect="1"/>
          </p:cNvPicPr>
          <p:nvPr/>
        </p:nvPicPr>
        <p:blipFill>
          <a:blip r:embed="rId14"/>
          <a:stretch>
            <a:fillRect/>
          </a:stretch>
        </p:blipFill>
        <p:spPr>
          <a:xfrm>
            <a:off x="9509533" y="1703770"/>
            <a:ext cx="525571" cy="149369"/>
          </a:xfrm>
          <a:prstGeom prst="rect">
            <a:avLst/>
          </a:prstGeom>
        </p:spPr>
      </p:pic>
      <p:pic>
        <p:nvPicPr>
          <p:cNvPr id="5145" name="Picture 25">
            <a:extLst>
              <a:ext uri="{FF2B5EF4-FFF2-40B4-BE49-F238E27FC236}">
                <a16:creationId xmlns:a16="http://schemas.microsoft.com/office/drawing/2014/main" id="{978028C1-1113-5FBB-30B2-A57A30852C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77074" y="1599006"/>
            <a:ext cx="359533" cy="408721"/>
          </a:xfrm>
          <a:prstGeom prst="rect">
            <a:avLst/>
          </a:prstGeom>
          <a:noFill/>
          <a:extLst>
            <a:ext uri="{909E8E84-426E-40DD-AFC4-6F175D3DCCD1}">
              <a14:hiddenFill xmlns:a14="http://schemas.microsoft.com/office/drawing/2010/main">
                <a:solidFill>
                  <a:srgbClr val="FFFFFF"/>
                </a:solidFill>
              </a14:hiddenFill>
            </a:ext>
          </a:extLst>
        </p:spPr>
      </p:pic>
      <p:pic>
        <p:nvPicPr>
          <p:cNvPr id="5151" name="Picture 31">
            <a:extLst>
              <a:ext uri="{FF2B5EF4-FFF2-40B4-BE49-F238E27FC236}">
                <a16:creationId xmlns:a16="http://schemas.microsoft.com/office/drawing/2014/main" id="{66CBB90A-1F7A-7E6B-4C5C-FDE1A89EDB8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09462" y="2178063"/>
            <a:ext cx="1029224" cy="5419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ssets - NovelAI">
            <a:extLst>
              <a:ext uri="{FF2B5EF4-FFF2-40B4-BE49-F238E27FC236}">
                <a16:creationId xmlns:a16="http://schemas.microsoft.com/office/drawing/2014/main" id="{C4007D3C-7CCC-D681-AC0A-656F1A3AC53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28914" y="1938601"/>
            <a:ext cx="713013" cy="1389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F1EC641-7332-CD6C-79FE-4CC2F21CD8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00704" y="1936335"/>
            <a:ext cx="769137" cy="18477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B23679EB-43EC-59C7-D982-7AC103B483C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5534" y="1585677"/>
            <a:ext cx="713014" cy="40148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anva Logo and symbol, meaning, history, PNG, brand">
            <a:extLst>
              <a:ext uri="{FF2B5EF4-FFF2-40B4-BE49-F238E27FC236}">
                <a16:creationId xmlns:a16="http://schemas.microsoft.com/office/drawing/2014/main" id="{4F3036CD-9EEA-DD3D-58E5-673C65C5D14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5528" y="2120215"/>
            <a:ext cx="357469" cy="20107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Runway - Products, Competitors, Financials, Employees, Headquarters  Locations">
            <a:extLst>
              <a:ext uri="{FF2B5EF4-FFF2-40B4-BE49-F238E27FC236}">
                <a16:creationId xmlns:a16="http://schemas.microsoft.com/office/drawing/2014/main" id="{F838BE74-FA20-319D-D6B9-6CD4BA97458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69841" y="2187113"/>
            <a:ext cx="524876" cy="10272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Lepton Systems">
            <a:extLst>
              <a:ext uri="{FF2B5EF4-FFF2-40B4-BE49-F238E27FC236}">
                <a16:creationId xmlns:a16="http://schemas.microsoft.com/office/drawing/2014/main" id="{E7CB8A66-D8A1-9136-86A5-5127392AA9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10491" y="2302081"/>
            <a:ext cx="493049" cy="237257"/>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Apple Logo and symbol, meaning, history, PNG, brand">
            <a:extLst>
              <a:ext uri="{FF2B5EF4-FFF2-40B4-BE49-F238E27FC236}">
                <a16:creationId xmlns:a16="http://schemas.microsoft.com/office/drawing/2014/main" id="{606BD0BE-641B-E159-8996-D6F37FF9F8F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48393" y="5676482"/>
            <a:ext cx="527661" cy="29680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Qualcomm logo and symbol, meaning, history, PNG">
            <a:extLst>
              <a:ext uri="{FF2B5EF4-FFF2-40B4-BE49-F238E27FC236}">
                <a16:creationId xmlns:a16="http://schemas.microsoft.com/office/drawing/2014/main" id="{42032937-6525-D7F0-E5A9-561E78995AB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26149" y="5669059"/>
            <a:ext cx="634212" cy="39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137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5EB8D-9EC8-71D2-5100-A4E7E8EF6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CD124-7E23-C79D-5107-D2CB46E37A1C}"/>
              </a:ext>
            </a:extLst>
          </p:cNvPr>
          <p:cNvSpPr>
            <a:spLocks noGrp="1"/>
          </p:cNvSpPr>
          <p:nvPr>
            <p:ph type="title"/>
          </p:nvPr>
        </p:nvSpPr>
        <p:spPr/>
        <p:txBody>
          <a:bodyPr>
            <a:normAutofit/>
          </a:bodyPr>
          <a:lstStyle/>
          <a:p>
            <a:r>
              <a:rPr lang="en-US" sz="2800" dirty="0" err="1"/>
              <a:t>GAI计算市场是N厂和移动计算阵营的对决</a:t>
            </a:r>
            <a:endParaRPr lang="en-US" sz="2800" dirty="0"/>
          </a:p>
        </p:txBody>
      </p:sp>
      <p:sp>
        <p:nvSpPr>
          <p:cNvPr id="3" name="Content Placeholder 2">
            <a:extLst>
              <a:ext uri="{FF2B5EF4-FFF2-40B4-BE49-F238E27FC236}">
                <a16:creationId xmlns:a16="http://schemas.microsoft.com/office/drawing/2014/main" id="{499743FB-DBEA-AB7D-5CCC-A3C78AD91BB4}"/>
              </a:ext>
            </a:extLst>
          </p:cNvPr>
          <p:cNvSpPr>
            <a:spLocks noGrp="1"/>
          </p:cNvSpPr>
          <p:nvPr>
            <p:ph idx="1"/>
          </p:nvPr>
        </p:nvSpPr>
        <p:spPr>
          <a:xfrm>
            <a:off x="5980388" y="1774770"/>
            <a:ext cx="5804339" cy="4643492"/>
          </a:xfrm>
          <a:noFill/>
          <a:ln>
            <a:solidFill>
              <a:schemeClr val="accent1"/>
            </a:solidFill>
          </a:ln>
        </p:spPr>
        <p:style>
          <a:lnRef idx="3">
            <a:schemeClr val="lt1"/>
          </a:lnRef>
          <a:fillRef idx="1">
            <a:schemeClr val="accent5"/>
          </a:fillRef>
          <a:effectRef idx="1">
            <a:schemeClr val="accent5"/>
          </a:effectRef>
          <a:fontRef idx="minor">
            <a:schemeClr val="lt1"/>
          </a:fontRef>
        </p:style>
        <p:txBody>
          <a:bodyPr>
            <a:normAutofit fontScale="85000" lnSpcReduction="20000"/>
          </a:bodyPr>
          <a:lstStyle/>
          <a:p>
            <a:pPr marL="0" indent="0">
              <a:lnSpc>
                <a:spcPct val="120000"/>
              </a:lnSpc>
              <a:buNone/>
            </a:pPr>
            <a:r>
              <a:rPr lang="zh-CN" altLang="en-US" sz="1900" dirty="0">
                <a:solidFill>
                  <a:schemeClr val="tx1"/>
                </a:solidFill>
              </a:rPr>
              <a:t>端侧则是移动计算占优势 </a:t>
            </a:r>
            <a:r>
              <a:rPr lang="en-US" altLang="zh-CN" sz="1900" dirty="0">
                <a:solidFill>
                  <a:schemeClr val="tx1"/>
                </a:solidFill>
              </a:rPr>
              <a:t>–</a:t>
            </a:r>
            <a:r>
              <a:rPr lang="zh-CN" altLang="en-US" sz="1900" dirty="0">
                <a:solidFill>
                  <a:schemeClr val="tx1"/>
                </a:solidFill>
              </a:rPr>
              <a:t> 通过重塑用户体验，重启消费电子市场的高速增长，重新定义用户体验、重塑市场格局</a:t>
            </a:r>
            <a:endParaRPr lang="en-US" altLang="zh-CN" sz="1900" dirty="0">
              <a:solidFill>
                <a:schemeClr val="tx1"/>
              </a:solidFill>
            </a:endParaRPr>
          </a:p>
          <a:p>
            <a:pPr marL="120650" indent="-120650">
              <a:lnSpc>
                <a:spcPct val="120000"/>
              </a:lnSpc>
            </a:pPr>
            <a:r>
              <a:rPr lang="zh-CN" altLang="en-US" sz="1400" dirty="0">
                <a:solidFill>
                  <a:schemeClr val="tx1"/>
                </a:solidFill>
              </a:rPr>
              <a:t>目前端侧</a:t>
            </a:r>
            <a:r>
              <a:rPr lang="en-US" altLang="zh-CN" sz="1400" dirty="0">
                <a:solidFill>
                  <a:schemeClr val="tx1"/>
                </a:solidFill>
              </a:rPr>
              <a:t>GAI</a:t>
            </a:r>
            <a:r>
              <a:rPr lang="zh-CN" altLang="en-US" sz="1400" dirty="0">
                <a:solidFill>
                  <a:schemeClr val="tx1"/>
                </a:solidFill>
              </a:rPr>
              <a:t>的竞争在</a:t>
            </a:r>
            <a:r>
              <a:rPr lang="en-US" altLang="zh-CN" sz="1400" dirty="0">
                <a:solidFill>
                  <a:schemeClr val="tx1"/>
                </a:solidFill>
              </a:rPr>
              <a:t>N</a:t>
            </a:r>
            <a:r>
              <a:rPr lang="zh-CN" altLang="en-US" sz="1400" dirty="0">
                <a:solidFill>
                  <a:schemeClr val="tx1"/>
                </a:solidFill>
              </a:rPr>
              <a:t>卡和移动计算阵营（</a:t>
            </a:r>
            <a:r>
              <a:rPr lang="en-US" altLang="zh-CN" sz="1400" dirty="0">
                <a:solidFill>
                  <a:schemeClr val="tx1"/>
                </a:solidFill>
              </a:rPr>
              <a:t>Apple</a:t>
            </a:r>
            <a:r>
              <a:rPr lang="zh-CN" altLang="en-US" sz="1400" dirty="0">
                <a:solidFill>
                  <a:schemeClr val="tx1"/>
                </a:solidFill>
              </a:rPr>
              <a:t>，</a:t>
            </a:r>
            <a:r>
              <a:rPr lang="en-US" altLang="zh-CN" sz="1400" dirty="0" err="1">
                <a:solidFill>
                  <a:schemeClr val="tx1"/>
                </a:solidFill>
              </a:rPr>
              <a:t>Qualcom</a:t>
            </a:r>
            <a:r>
              <a:rPr lang="zh-CN" altLang="en-US" sz="1400" dirty="0">
                <a:solidFill>
                  <a:schemeClr val="tx1"/>
                </a:solidFill>
              </a:rPr>
              <a:t>，</a:t>
            </a:r>
            <a:r>
              <a:rPr lang="en-US" altLang="zh-CN" sz="1400" dirty="0">
                <a:solidFill>
                  <a:schemeClr val="tx1"/>
                </a:solidFill>
              </a:rPr>
              <a:t>HW</a:t>
            </a:r>
            <a:r>
              <a:rPr lang="zh-CN" altLang="en-US" sz="1400" dirty="0">
                <a:solidFill>
                  <a:schemeClr val="tx1"/>
                </a:solidFill>
              </a:rPr>
              <a:t>）之间进行，</a:t>
            </a:r>
            <a:r>
              <a:rPr lang="en-US" altLang="zh-CN" sz="1400" dirty="0">
                <a:solidFill>
                  <a:schemeClr val="tx1"/>
                </a:solidFill>
              </a:rPr>
              <a:t>Apple</a:t>
            </a:r>
            <a:r>
              <a:rPr lang="zh-CN" altLang="en-US" sz="1400" dirty="0">
                <a:solidFill>
                  <a:schemeClr val="tx1"/>
                </a:solidFill>
              </a:rPr>
              <a:t>为代表。移动计算并没有数据中心的市场，所以唯一的</a:t>
            </a:r>
            <a:r>
              <a:rPr lang="en-US" altLang="zh-CN" sz="1400" dirty="0">
                <a:solidFill>
                  <a:schemeClr val="tx1"/>
                </a:solidFill>
              </a:rPr>
              <a:t>GAI</a:t>
            </a:r>
            <a:r>
              <a:rPr lang="zh-CN" altLang="en-US" sz="1400" dirty="0">
                <a:solidFill>
                  <a:schemeClr val="tx1"/>
                </a:solidFill>
              </a:rPr>
              <a:t>市场就是</a:t>
            </a:r>
            <a:r>
              <a:rPr lang="en-US" altLang="zh-CN" sz="1400" dirty="0">
                <a:solidFill>
                  <a:schemeClr val="tx1"/>
                </a:solidFill>
              </a:rPr>
              <a:t>on-device</a:t>
            </a:r>
            <a:r>
              <a:rPr lang="zh-CN" altLang="en-US" sz="1400" dirty="0">
                <a:solidFill>
                  <a:schemeClr val="tx1"/>
                </a:solidFill>
              </a:rPr>
              <a:t> </a:t>
            </a:r>
            <a:r>
              <a:rPr lang="en-US" altLang="zh-CN" sz="1400" dirty="0">
                <a:solidFill>
                  <a:schemeClr val="tx1"/>
                </a:solidFill>
              </a:rPr>
              <a:t>GAI</a:t>
            </a:r>
            <a:r>
              <a:rPr lang="zh-CN" altLang="en-US" sz="1400" dirty="0">
                <a:solidFill>
                  <a:schemeClr val="tx1"/>
                </a:solidFill>
              </a:rPr>
              <a:t>，否则需要把钱和数据都交给云端厂商。</a:t>
            </a:r>
            <a:endParaRPr lang="en-US" altLang="zh-CN" sz="1400" dirty="0">
              <a:solidFill>
                <a:schemeClr val="tx1"/>
              </a:solidFill>
            </a:endParaRPr>
          </a:p>
          <a:p>
            <a:pPr marL="120650" indent="-120650">
              <a:lnSpc>
                <a:spcPct val="120000"/>
              </a:lnSpc>
            </a:pPr>
            <a:r>
              <a:rPr lang="zh-CN" altLang="en-US" sz="1400" dirty="0">
                <a:solidFill>
                  <a:schemeClr val="tx1"/>
                </a:solidFill>
              </a:rPr>
              <a:t>移动计算</a:t>
            </a:r>
            <a:r>
              <a:rPr lang="en-US" sz="1400" dirty="0" err="1">
                <a:solidFill>
                  <a:schemeClr val="tx1"/>
                </a:solidFill>
              </a:rPr>
              <a:t>早已经布局了NPU</a:t>
            </a:r>
            <a:r>
              <a:rPr lang="zh-CN" altLang="en-US" sz="1400" dirty="0">
                <a:solidFill>
                  <a:schemeClr val="tx1"/>
                </a:solidFill>
              </a:rPr>
              <a:t>，异构计算框架，</a:t>
            </a:r>
            <a:r>
              <a:rPr lang="en-US" altLang="zh-CN" sz="1400" dirty="0">
                <a:solidFill>
                  <a:schemeClr val="tx1"/>
                </a:solidFill>
              </a:rPr>
              <a:t>Unified</a:t>
            </a:r>
            <a:r>
              <a:rPr lang="zh-CN" altLang="en-US" sz="1400" dirty="0">
                <a:solidFill>
                  <a:schemeClr val="tx1"/>
                </a:solidFill>
              </a:rPr>
              <a:t> </a:t>
            </a:r>
            <a:r>
              <a:rPr lang="en-US" altLang="zh-CN" sz="1400" dirty="0">
                <a:solidFill>
                  <a:schemeClr val="tx1"/>
                </a:solidFill>
              </a:rPr>
              <a:t>Memory</a:t>
            </a:r>
            <a:r>
              <a:rPr lang="zh-CN" altLang="en-US" sz="1400" dirty="0">
                <a:solidFill>
                  <a:schemeClr val="tx1"/>
                </a:solidFill>
              </a:rPr>
              <a:t>等计算架构技术，服务了第一代的</a:t>
            </a:r>
            <a:r>
              <a:rPr lang="en-US" altLang="zh-CN" sz="1400" dirty="0">
                <a:solidFill>
                  <a:schemeClr val="tx1"/>
                </a:solidFill>
              </a:rPr>
              <a:t>AI</a:t>
            </a:r>
            <a:r>
              <a:rPr lang="zh-CN" altLang="en-US" sz="1400" dirty="0">
                <a:solidFill>
                  <a:schemeClr val="tx1"/>
                </a:solidFill>
              </a:rPr>
              <a:t>，积累了丰富经验；相比之下</a:t>
            </a:r>
            <a:r>
              <a:rPr lang="en-US" altLang="zh-CN" sz="1400" dirty="0">
                <a:solidFill>
                  <a:schemeClr val="tx1"/>
                </a:solidFill>
              </a:rPr>
              <a:t>AMD</a:t>
            </a:r>
            <a:r>
              <a:rPr lang="zh-CN" altLang="en-US" sz="1400" dirty="0">
                <a:solidFill>
                  <a:schemeClr val="tx1"/>
                </a:solidFill>
              </a:rPr>
              <a:t>和</a:t>
            </a:r>
            <a:r>
              <a:rPr lang="en-US" altLang="zh-CN" sz="1400" dirty="0">
                <a:solidFill>
                  <a:schemeClr val="tx1"/>
                </a:solidFill>
              </a:rPr>
              <a:t>Intel</a:t>
            </a:r>
            <a:r>
              <a:rPr lang="zh-CN" altLang="en-US" sz="1400" dirty="0">
                <a:solidFill>
                  <a:schemeClr val="tx1"/>
                </a:solidFill>
              </a:rPr>
              <a:t>的</a:t>
            </a:r>
            <a:r>
              <a:rPr lang="en-US" altLang="zh-CN" sz="1400" dirty="0">
                <a:solidFill>
                  <a:schemeClr val="tx1"/>
                </a:solidFill>
              </a:rPr>
              <a:t>AI</a:t>
            </a:r>
            <a:r>
              <a:rPr lang="zh-CN" altLang="en-US" sz="1400" dirty="0">
                <a:solidFill>
                  <a:schemeClr val="tx1"/>
                </a:solidFill>
              </a:rPr>
              <a:t>业务从来没有成功过。</a:t>
            </a:r>
            <a:endParaRPr lang="en-US" altLang="zh-CN" sz="1400" dirty="0">
              <a:solidFill>
                <a:schemeClr val="tx1"/>
              </a:solidFill>
            </a:endParaRPr>
          </a:p>
          <a:p>
            <a:pPr marL="120650" indent="-120650">
              <a:lnSpc>
                <a:spcPct val="120000"/>
              </a:lnSpc>
            </a:pPr>
            <a:r>
              <a:rPr lang="en-US" altLang="zh-CN" sz="1400" dirty="0">
                <a:solidFill>
                  <a:schemeClr val="tx1"/>
                </a:solidFill>
              </a:rPr>
              <a:t>AMD</a:t>
            </a:r>
            <a:r>
              <a:rPr lang="zh-CN" altLang="en-US" sz="1400" dirty="0">
                <a:solidFill>
                  <a:schemeClr val="tx1"/>
                </a:solidFill>
              </a:rPr>
              <a:t>、</a:t>
            </a:r>
            <a:r>
              <a:rPr lang="en-US" altLang="zh-CN" sz="1400" dirty="0">
                <a:solidFill>
                  <a:schemeClr val="tx1"/>
                </a:solidFill>
              </a:rPr>
              <a:t>Intel</a:t>
            </a:r>
            <a:r>
              <a:rPr lang="zh-CN" altLang="en-US" sz="1400" dirty="0">
                <a:solidFill>
                  <a:schemeClr val="tx1"/>
                </a:solidFill>
              </a:rPr>
              <a:t>只有</a:t>
            </a:r>
            <a:r>
              <a:rPr lang="en-US" altLang="zh-CN" sz="1400" dirty="0">
                <a:solidFill>
                  <a:schemeClr val="tx1"/>
                </a:solidFill>
              </a:rPr>
              <a:t>AI</a:t>
            </a:r>
            <a:r>
              <a:rPr lang="zh-CN" altLang="en-US" sz="1400" dirty="0">
                <a:solidFill>
                  <a:schemeClr val="tx1"/>
                </a:solidFill>
              </a:rPr>
              <a:t> </a:t>
            </a:r>
            <a:r>
              <a:rPr lang="en-US" altLang="zh-CN" sz="1400" dirty="0">
                <a:solidFill>
                  <a:schemeClr val="tx1"/>
                </a:solidFill>
              </a:rPr>
              <a:t>PC</a:t>
            </a:r>
            <a:r>
              <a:rPr lang="zh-CN" altLang="en-US" sz="1400" dirty="0">
                <a:solidFill>
                  <a:schemeClr val="tx1"/>
                </a:solidFill>
              </a:rPr>
              <a:t>市场，不能通过手机市场来摊平硬件投入成本。所以市场也并不认可</a:t>
            </a:r>
            <a:r>
              <a:rPr lang="en-US" altLang="zh-CN" sz="1400" dirty="0">
                <a:solidFill>
                  <a:schemeClr val="tx1"/>
                </a:solidFill>
              </a:rPr>
              <a:t>AMD</a:t>
            </a:r>
            <a:r>
              <a:rPr lang="zh-CN" altLang="en-US" sz="1400" dirty="0">
                <a:solidFill>
                  <a:schemeClr val="tx1"/>
                </a:solidFill>
              </a:rPr>
              <a:t>和</a:t>
            </a:r>
            <a:r>
              <a:rPr lang="en-US" altLang="zh-CN" sz="1400" dirty="0">
                <a:solidFill>
                  <a:schemeClr val="tx1"/>
                </a:solidFill>
              </a:rPr>
              <a:t>Intel</a:t>
            </a:r>
            <a:r>
              <a:rPr lang="zh-CN" altLang="en-US" sz="1400" dirty="0">
                <a:solidFill>
                  <a:schemeClr val="tx1"/>
                </a:solidFill>
              </a:rPr>
              <a:t>的</a:t>
            </a:r>
            <a:r>
              <a:rPr lang="en-US" altLang="zh-CN" sz="1400" dirty="0">
                <a:solidFill>
                  <a:schemeClr val="tx1"/>
                </a:solidFill>
              </a:rPr>
              <a:t>GAI</a:t>
            </a:r>
            <a:r>
              <a:rPr lang="zh-CN" altLang="en-US" sz="1400" dirty="0">
                <a:solidFill>
                  <a:schemeClr val="tx1"/>
                </a:solidFill>
              </a:rPr>
              <a:t>战略</a:t>
            </a:r>
            <a:endParaRPr lang="en-US" altLang="zh-CN" sz="1400" dirty="0">
              <a:solidFill>
                <a:schemeClr val="tx1"/>
              </a:solidFill>
            </a:endParaRPr>
          </a:p>
          <a:p>
            <a:pPr marL="120650" indent="-120650">
              <a:lnSpc>
                <a:spcPct val="120000"/>
              </a:lnSpc>
            </a:pPr>
            <a:r>
              <a:rPr lang="zh-CN" altLang="en-US" sz="1400" dirty="0">
                <a:solidFill>
                  <a:schemeClr val="tx1"/>
                </a:solidFill>
              </a:rPr>
              <a:t>有现成的</a:t>
            </a:r>
            <a:r>
              <a:rPr lang="en-US" altLang="zh-CN" sz="1400" dirty="0">
                <a:solidFill>
                  <a:schemeClr val="tx1"/>
                </a:solidFill>
              </a:rPr>
              <a:t>GAI</a:t>
            </a:r>
            <a:r>
              <a:rPr lang="zh-CN" altLang="en-US" sz="1400" dirty="0">
                <a:solidFill>
                  <a:schemeClr val="tx1"/>
                </a:solidFill>
              </a:rPr>
              <a:t>业务模式，个人助手</a:t>
            </a:r>
            <a:r>
              <a:rPr lang="en-US" altLang="zh-CN" sz="1400" dirty="0">
                <a:solidFill>
                  <a:schemeClr val="tx1"/>
                </a:solidFill>
              </a:rPr>
              <a:t>1.0</a:t>
            </a:r>
            <a:r>
              <a:rPr lang="zh-CN" altLang="en-US" sz="1400" dirty="0">
                <a:solidFill>
                  <a:schemeClr val="tx1"/>
                </a:solidFill>
              </a:rPr>
              <a:t>服务可以马上通过</a:t>
            </a:r>
            <a:r>
              <a:rPr lang="en-US" altLang="zh-CN" sz="1400" dirty="0">
                <a:solidFill>
                  <a:schemeClr val="tx1"/>
                </a:solidFill>
              </a:rPr>
              <a:t>GAI</a:t>
            </a:r>
            <a:r>
              <a:rPr lang="zh-CN" altLang="en-US" sz="1400" dirty="0">
                <a:solidFill>
                  <a:schemeClr val="tx1"/>
                </a:solidFill>
              </a:rPr>
              <a:t>大幅度改善用户体验（多轮对话，知识问答）成为</a:t>
            </a:r>
            <a:r>
              <a:rPr lang="en-US" altLang="zh-CN" sz="1400" dirty="0" err="1">
                <a:solidFill>
                  <a:schemeClr val="tx1"/>
                </a:solidFill>
              </a:rPr>
              <a:t>Javis</a:t>
            </a:r>
            <a:r>
              <a:rPr lang="zh-CN" altLang="en-US" sz="1400" dirty="0">
                <a:solidFill>
                  <a:schemeClr val="tx1"/>
                </a:solidFill>
              </a:rPr>
              <a:t> 智能助手，终极目标是数字元人，数字永生</a:t>
            </a:r>
            <a:endParaRPr lang="en-US" altLang="zh-CN" sz="1400" dirty="0">
              <a:solidFill>
                <a:schemeClr val="tx1"/>
              </a:solidFill>
            </a:endParaRPr>
          </a:p>
          <a:p>
            <a:pPr marL="120650" indent="-120650">
              <a:lnSpc>
                <a:spcPct val="120000"/>
              </a:lnSpc>
            </a:pPr>
            <a:r>
              <a:rPr lang="zh-CN" altLang="en-US" sz="1400" dirty="0">
                <a:solidFill>
                  <a:schemeClr val="tx1"/>
                </a:solidFill>
              </a:rPr>
              <a:t>端侧传统使用消费级</a:t>
            </a:r>
            <a:r>
              <a:rPr lang="en-US" altLang="zh-CN" sz="1400" dirty="0">
                <a:solidFill>
                  <a:schemeClr val="tx1"/>
                </a:solidFill>
              </a:rPr>
              <a:t>N</a:t>
            </a:r>
            <a:r>
              <a:rPr lang="zh-CN" altLang="en-US" sz="1400" dirty="0">
                <a:solidFill>
                  <a:schemeClr val="tx1"/>
                </a:solidFill>
              </a:rPr>
              <a:t>卡来做推理，但是大部分消费级</a:t>
            </a:r>
            <a:r>
              <a:rPr lang="en-US" altLang="zh-CN" sz="1400" dirty="0">
                <a:solidFill>
                  <a:schemeClr val="tx1"/>
                </a:solidFill>
              </a:rPr>
              <a:t>N</a:t>
            </a:r>
            <a:r>
              <a:rPr lang="zh-CN" altLang="en-US" sz="1400" dirty="0">
                <a:solidFill>
                  <a:schemeClr val="tx1"/>
                </a:solidFill>
              </a:rPr>
              <a:t>卡的</a:t>
            </a:r>
            <a:r>
              <a:rPr lang="en-US" altLang="zh-CN" sz="1400" dirty="0">
                <a:solidFill>
                  <a:schemeClr val="tx1"/>
                </a:solidFill>
              </a:rPr>
              <a:t>GPU</a:t>
            </a:r>
            <a:r>
              <a:rPr lang="zh-CN" altLang="en-US" sz="1400" dirty="0">
                <a:solidFill>
                  <a:schemeClr val="tx1"/>
                </a:solidFill>
              </a:rPr>
              <a:t>内存太小，例如：</a:t>
            </a:r>
            <a:r>
              <a:rPr lang="en-US" altLang="zh-CN" sz="1400" dirty="0">
                <a:solidFill>
                  <a:schemeClr val="tx1"/>
                </a:solidFill>
              </a:rPr>
              <a:t>$2000</a:t>
            </a:r>
            <a:r>
              <a:rPr lang="zh-CN" altLang="en-US" sz="1400" dirty="0">
                <a:solidFill>
                  <a:schemeClr val="tx1"/>
                </a:solidFill>
              </a:rPr>
              <a:t>以内的</a:t>
            </a:r>
            <a:r>
              <a:rPr lang="en-US" altLang="zh-CN" sz="1400" dirty="0">
                <a:solidFill>
                  <a:schemeClr val="tx1"/>
                </a:solidFill>
              </a:rPr>
              <a:t>RTX</a:t>
            </a:r>
            <a:r>
              <a:rPr lang="zh-CN" altLang="en-US" sz="1400" dirty="0">
                <a:solidFill>
                  <a:schemeClr val="tx1"/>
                </a:solidFill>
              </a:rPr>
              <a:t> </a:t>
            </a:r>
            <a:r>
              <a:rPr lang="en-US" altLang="zh-CN" sz="1400" dirty="0">
                <a:solidFill>
                  <a:schemeClr val="tx1"/>
                </a:solidFill>
              </a:rPr>
              <a:t>4070</a:t>
            </a:r>
            <a:r>
              <a:rPr lang="zh-CN" altLang="en-US" sz="1400" dirty="0">
                <a:solidFill>
                  <a:schemeClr val="tx1"/>
                </a:solidFill>
              </a:rPr>
              <a:t>只有</a:t>
            </a:r>
            <a:r>
              <a:rPr lang="en-US" altLang="zh-CN" sz="1400" dirty="0">
                <a:solidFill>
                  <a:schemeClr val="tx1"/>
                </a:solidFill>
              </a:rPr>
              <a:t>12GB</a:t>
            </a:r>
            <a:r>
              <a:rPr lang="zh-CN" altLang="en-US" sz="1400" dirty="0">
                <a:solidFill>
                  <a:schemeClr val="tx1"/>
                </a:solidFill>
              </a:rPr>
              <a:t>显存，大部分是</a:t>
            </a:r>
            <a:r>
              <a:rPr lang="en-US" altLang="zh-CN" sz="1400" dirty="0">
                <a:solidFill>
                  <a:schemeClr val="tx1"/>
                </a:solidFill>
              </a:rPr>
              <a:t>GPU</a:t>
            </a:r>
            <a:r>
              <a:rPr lang="zh-CN" altLang="en-US" sz="1400" dirty="0">
                <a:solidFill>
                  <a:schemeClr val="tx1"/>
                </a:solidFill>
              </a:rPr>
              <a:t>只有</a:t>
            </a:r>
            <a:r>
              <a:rPr lang="en-US" altLang="zh-CN" sz="1400" dirty="0">
                <a:solidFill>
                  <a:schemeClr val="tx1"/>
                </a:solidFill>
              </a:rPr>
              <a:t>8GB</a:t>
            </a:r>
            <a:r>
              <a:rPr lang="zh-CN" altLang="en-US" sz="1400" dirty="0">
                <a:solidFill>
                  <a:schemeClr val="tx1"/>
                </a:solidFill>
              </a:rPr>
              <a:t>显存，不能和</a:t>
            </a:r>
            <a:r>
              <a:rPr lang="en-US" altLang="zh-CN" sz="1400" dirty="0">
                <a:solidFill>
                  <a:schemeClr val="tx1"/>
                </a:solidFill>
              </a:rPr>
              <a:t>CPU</a:t>
            </a:r>
            <a:r>
              <a:rPr lang="zh-CN" altLang="en-US" sz="1400" dirty="0">
                <a:solidFill>
                  <a:schemeClr val="tx1"/>
                </a:solidFill>
              </a:rPr>
              <a:t>共享内存限制了模型的规模</a:t>
            </a:r>
            <a:endParaRPr lang="en-US" altLang="zh-CN" sz="1400" dirty="0">
              <a:solidFill>
                <a:schemeClr val="tx1"/>
              </a:solidFill>
            </a:endParaRPr>
          </a:p>
          <a:p>
            <a:pPr marL="120650" indent="-120650">
              <a:lnSpc>
                <a:spcPct val="120000"/>
              </a:lnSpc>
            </a:pPr>
            <a:r>
              <a:rPr lang="en-US" altLang="zh-CN" sz="1400" dirty="0">
                <a:solidFill>
                  <a:schemeClr val="tx1"/>
                </a:solidFill>
              </a:rPr>
              <a:t>N</a:t>
            </a:r>
            <a:r>
              <a:rPr lang="zh-CN" altLang="en-US" sz="1400" dirty="0">
                <a:solidFill>
                  <a:schemeClr val="tx1"/>
                </a:solidFill>
              </a:rPr>
              <a:t>卡游戏笔记本电脑因为功耗大，噪声高，重量沉，渗透率比较低，不适合做其他用途</a:t>
            </a:r>
            <a:endParaRPr lang="en-US" altLang="zh-CN" sz="1400" dirty="0">
              <a:solidFill>
                <a:schemeClr val="tx1"/>
              </a:solidFill>
            </a:endParaRPr>
          </a:p>
          <a:p>
            <a:pPr marL="120650" indent="-120650">
              <a:lnSpc>
                <a:spcPct val="120000"/>
              </a:lnSpc>
            </a:pPr>
            <a:r>
              <a:rPr lang="en-US" altLang="zh-CN" sz="1400" dirty="0">
                <a:solidFill>
                  <a:schemeClr val="tx1"/>
                </a:solidFill>
              </a:rPr>
              <a:t>MacBook</a:t>
            </a:r>
            <a:r>
              <a:rPr lang="zh-CN" altLang="en-US" sz="1400" dirty="0">
                <a:solidFill>
                  <a:schemeClr val="tx1"/>
                </a:solidFill>
              </a:rPr>
              <a:t> 使用</a:t>
            </a:r>
            <a:r>
              <a:rPr lang="en-US" altLang="zh-CN" sz="1400" dirty="0">
                <a:solidFill>
                  <a:schemeClr val="tx1"/>
                </a:solidFill>
              </a:rPr>
              <a:t>Unified</a:t>
            </a:r>
            <a:r>
              <a:rPr lang="zh-CN" altLang="en-US" sz="1400" dirty="0">
                <a:solidFill>
                  <a:schemeClr val="tx1"/>
                </a:solidFill>
              </a:rPr>
              <a:t> 内存，可以提供</a:t>
            </a:r>
            <a:r>
              <a:rPr lang="en-US" altLang="zh-CN" sz="1400" dirty="0">
                <a:solidFill>
                  <a:schemeClr val="tx1"/>
                </a:solidFill>
              </a:rPr>
              <a:t>16</a:t>
            </a:r>
            <a:r>
              <a:rPr lang="zh-CN" altLang="en-US" sz="1400" dirty="0">
                <a:solidFill>
                  <a:schemeClr val="tx1"/>
                </a:solidFill>
              </a:rPr>
              <a:t>或者更高的内存来跑模型，另外</a:t>
            </a:r>
            <a:r>
              <a:rPr lang="en-US" altLang="zh-CN" sz="1400" dirty="0">
                <a:solidFill>
                  <a:schemeClr val="tx1"/>
                </a:solidFill>
              </a:rPr>
              <a:t>CPU</a:t>
            </a:r>
            <a:r>
              <a:rPr lang="zh-CN" altLang="en-US" sz="1400" dirty="0">
                <a:solidFill>
                  <a:schemeClr val="tx1"/>
                </a:solidFill>
              </a:rPr>
              <a:t>、</a:t>
            </a:r>
            <a:r>
              <a:rPr lang="en-US" altLang="zh-CN" sz="1400" dirty="0">
                <a:solidFill>
                  <a:schemeClr val="tx1"/>
                </a:solidFill>
              </a:rPr>
              <a:t>GPU</a:t>
            </a:r>
            <a:r>
              <a:rPr lang="zh-CN" altLang="en-US" sz="1400" dirty="0">
                <a:solidFill>
                  <a:schemeClr val="tx1"/>
                </a:solidFill>
              </a:rPr>
              <a:t>优化算法也进步较快，成为端侧</a:t>
            </a:r>
            <a:r>
              <a:rPr lang="en-US" altLang="zh-CN" sz="1400" dirty="0">
                <a:solidFill>
                  <a:schemeClr val="tx1"/>
                </a:solidFill>
              </a:rPr>
              <a:t>AI</a:t>
            </a:r>
            <a:r>
              <a:rPr lang="zh-CN" altLang="en-US" sz="1400" dirty="0">
                <a:solidFill>
                  <a:schemeClr val="tx1"/>
                </a:solidFill>
              </a:rPr>
              <a:t>推理的首选</a:t>
            </a:r>
            <a:endParaRPr lang="en-US" altLang="zh-CN" sz="1400" dirty="0">
              <a:solidFill>
                <a:schemeClr val="tx1"/>
              </a:solidFill>
            </a:endParaRPr>
          </a:p>
        </p:txBody>
      </p:sp>
      <p:sp>
        <p:nvSpPr>
          <p:cNvPr id="4" name="Content Placeholder 2">
            <a:extLst>
              <a:ext uri="{FF2B5EF4-FFF2-40B4-BE49-F238E27FC236}">
                <a16:creationId xmlns:a16="http://schemas.microsoft.com/office/drawing/2014/main" id="{87076E91-60A8-83C1-0CE9-7588504D8418}"/>
              </a:ext>
            </a:extLst>
          </p:cNvPr>
          <p:cNvSpPr txBox="1">
            <a:spLocks/>
          </p:cNvSpPr>
          <p:nvPr/>
        </p:nvSpPr>
        <p:spPr>
          <a:xfrm>
            <a:off x="557047" y="1774771"/>
            <a:ext cx="5255172" cy="4643492"/>
          </a:xfrm>
          <a:prstGeom prst="rect">
            <a:avLst/>
          </a:prstGeom>
          <a:noFill/>
          <a:ln>
            <a:solidFill>
              <a:schemeClr val="accent1"/>
            </a:solidFill>
          </a:ln>
        </p:spPr>
        <p:style>
          <a:lnRef idx="3">
            <a:schemeClr val="lt1"/>
          </a:lnRef>
          <a:fillRef idx="1">
            <a:schemeClr val="accent5"/>
          </a:fillRef>
          <a:effectRef idx="1">
            <a:schemeClr val="accent5"/>
          </a:effectRef>
          <a:fontRef idx="minor">
            <a:schemeClr val="lt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Avenir Light" panose="020B0402020203020204" pitchFamily="34" charset="77"/>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venir Light" panose="020B0402020203020204" pitchFamily="34" charset="77"/>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venir Light" panose="020B0402020203020204" pitchFamily="34" charset="77"/>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Avenir Light" panose="020B0402020203020204" pitchFamily="34" charset="77"/>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err="1">
                <a:ln>
                  <a:noFill/>
                </a:ln>
                <a:solidFill>
                  <a:prstClr val="black"/>
                </a:solidFill>
                <a:effectLst/>
                <a:uLnTx/>
                <a:uFillTx/>
                <a:latin typeface="Avenir Light" panose="020B0402020203020204" pitchFamily="34" charset="77"/>
                <a:ea typeface="Microsoft YaHei UI Light" panose="020B0502040204020203" pitchFamily="34" charset="-122"/>
                <a:cs typeface="+mn-cs"/>
              </a:rPr>
              <a:t>N厂仍然占据GAI云侧市场的领导者地位</a:t>
            </a:r>
            <a:r>
              <a:rPr lang="zh-CN" altLang="en-US" sz="1900" dirty="0">
                <a:solidFill>
                  <a:prstClr val="black"/>
                </a:solidFill>
              </a:rPr>
              <a:t>，这些厂家都在</a:t>
            </a:r>
            <a:r>
              <a:rPr kumimoji="0" lang="zh-CN" altLang="en-US" sz="19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rPr>
              <a:t>竞争成为智慧互联网的入口</a:t>
            </a:r>
            <a:endParaRPr kumimoji="0" lang="en-US" sz="1900" b="0" i="0" u="none" strike="noStrike" kern="1200" cap="none" spc="0" normalizeH="0" baseline="0" noProof="0" dirty="0">
              <a:ln>
                <a:noFill/>
              </a:ln>
              <a:solidFill>
                <a:prstClr val="black"/>
              </a:solidFill>
              <a:effectLst/>
              <a:uLnTx/>
              <a:uFillTx/>
              <a:latin typeface="Avenir Light" panose="020B0402020203020204" pitchFamily="34" charset="77"/>
              <a:ea typeface="Microsoft YaHei UI Light" panose="020B0502040204020203" pitchFamily="34" charset="-122"/>
              <a:cs typeface="+mn-cs"/>
            </a:endParaRPr>
          </a:p>
          <a:p>
            <a:pPr marL="120650" marR="0" lvl="0" indent="-120650" fontAlgn="auto">
              <a:lnSpc>
                <a:spcPct val="120000"/>
              </a:lnSpc>
              <a:spcAft>
                <a:spcPts val="0"/>
              </a:spcAft>
              <a:buClrTx/>
              <a:buSzTx/>
              <a:tabLst/>
              <a:defRPr/>
            </a:pPr>
            <a:r>
              <a:rPr lang="en-US" sz="1400" dirty="0" err="1"/>
              <a:t>几乎所有的开源闭源模型都基于N卡训练</a:t>
            </a:r>
            <a:r>
              <a:rPr lang="zh-CN" altLang="en-US" sz="1400" dirty="0"/>
              <a:t>，</a:t>
            </a:r>
            <a:r>
              <a:rPr lang="en-US" sz="1400" dirty="0" err="1"/>
              <a:t>所以N厂掌握了更多的客户需求</a:t>
            </a:r>
            <a:r>
              <a:rPr lang="zh-CN" altLang="en-US" sz="1400" dirty="0"/>
              <a:t>，大量的训练和推理优化技术也是基于</a:t>
            </a:r>
            <a:r>
              <a:rPr lang="en-US" altLang="zh-CN" sz="1400" dirty="0"/>
              <a:t>N</a:t>
            </a:r>
            <a:r>
              <a:rPr lang="zh-CN" altLang="en-US" sz="1400" dirty="0"/>
              <a:t>卡实现的，</a:t>
            </a:r>
            <a:r>
              <a:rPr lang="en-US" altLang="zh-CN" sz="1400" dirty="0"/>
              <a:t>N</a:t>
            </a:r>
            <a:r>
              <a:rPr lang="zh-CN" altLang="en-US" sz="1400" dirty="0"/>
              <a:t>厂可以更快速优化架构</a:t>
            </a:r>
            <a:endParaRPr lang="en-US" sz="1400" dirty="0"/>
          </a:p>
          <a:p>
            <a:pPr marL="120650" marR="0" lvl="0" indent="-120650" fontAlgn="auto">
              <a:lnSpc>
                <a:spcPct val="120000"/>
              </a:lnSpc>
              <a:spcAft>
                <a:spcPts val="0"/>
              </a:spcAft>
              <a:buClrTx/>
              <a:buSzTx/>
              <a:tabLst/>
              <a:defRPr/>
            </a:pPr>
            <a:r>
              <a:rPr lang="zh-CN" altLang="en-US" sz="1400" dirty="0"/>
              <a:t>训练大模型的成本非常高，基于</a:t>
            </a:r>
            <a:r>
              <a:rPr lang="en-US" altLang="zh-CN" sz="1400" dirty="0"/>
              <a:t>N</a:t>
            </a:r>
            <a:r>
              <a:rPr lang="zh-CN" altLang="en-US" sz="1400" dirty="0"/>
              <a:t>卡训练的成功率也最高，虽然</a:t>
            </a:r>
            <a:r>
              <a:rPr lang="en-US" altLang="zh-CN" sz="1400" dirty="0"/>
              <a:t>N</a:t>
            </a:r>
            <a:r>
              <a:rPr lang="zh-CN" altLang="en-US" sz="1400" dirty="0"/>
              <a:t>卡贵但是大厂难以冒风险去选择非</a:t>
            </a:r>
            <a:r>
              <a:rPr lang="en-US" altLang="zh-CN" sz="1400" dirty="0"/>
              <a:t>N</a:t>
            </a:r>
            <a:r>
              <a:rPr lang="zh-CN" altLang="en-US" sz="1400" dirty="0"/>
              <a:t>卡来做大规模训练，大模型训练成功带来的收益远远大于非</a:t>
            </a:r>
            <a:r>
              <a:rPr lang="en-US" altLang="zh-CN" sz="1400" dirty="0"/>
              <a:t>N</a:t>
            </a:r>
            <a:r>
              <a:rPr lang="zh-CN" altLang="en-US" sz="1400" dirty="0"/>
              <a:t>卡带来的硬件采购收益，最接近</a:t>
            </a:r>
            <a:r>
              <a:rPr lang="en-US" altLang="zh-CN" sz="1400" dirty="0"/>
              <a:t>N</a:t>
            </a:r>
            <a:r>
              <a:rPr lang="zh-CN" altLang="en-US" sz="1400" dirty="0"/>
              <a:t>厂的</a:t>
            </a:r>
            <a:r>
              <a:rPr lang="en-US" altLang="zh-CN" sz="1400" dirty="0"/>
              <a:t>AMD</a:t>
            </a:r>
            <a:r>
              <a:rPr lang="zh-CN" altLang="en-US" sz="1400" dirty="0"/>
              <a:t>目前也大部分在做推理优化，导致大厂云端训练的大部分采购都给了</a:t>
            </a:r>
            <a:r>
              <a:rPr lang="en-US" altLang="zh-CN" sz="1400" dirty="0"/>
              <a:t>N</a:t>
            </a:r>
            <a:r>
              <a:rPr lang="zh-CN" altLang="en-US" sz="1400" dirty="0"/>
              <a:t>厂，至少</a:t>
            </a:r>
            <a:r>
              <a:rPr lang="en-US" altLang="zh-CN" sz="1400" dirty="0"/>
              <a:t>2-3</a:t>
            </a:r>
            <a:r>
              <a:rPr lang="zh-CN" altLang="en-US" sz="1400" dirty="0"/>
              <a:t>年情况难以改观</a:t>
            </a:r>
            <a:endParaRPr lang="en-US" altLang="zh-CN" sz="1400" dirty="0"/>
          </a:p>
          <a:p>
            <a:pPr marL="120650" marR="0" lvl="0" indent="-120650" fontAlgn="auto">
              <a:lnSpc>
                <a:spcPct val="120000"/>
              </a:lnSpc>
              <a:spcAft>
                <a:spcPts val="0"/>
              </a:spcAft>
              <a:buClrTx/>
              <a:buSzTx/>
              <a:tabLst/>
              <a:defRPr/>
            </a:pPr>
            <a:r>
              <a:rPr lang="en-US" altLang="zh-CN" sz="1400" dirty="0"/>
              <a:t>N</a:t>
            </a:r>
            <a:r>
              <a:rPr lang="zh-CN" altLang="en-US" sz="1400" dirty="0"/>
              <a:t>厂还可以学习</a:t>
            </a:r>
            <a:r>
              <a:rPr lang="en-US" altLang="zh-CN" sz="1400" dirty="0"/>
              <a:t>intel</a:t>
            </a:r>
            <a:r>
              <a:rPr lang="zh-CN" altLang="en-US" sz="1400" dirty="0"/>
              <a:t>和大厂的合作模式，给予大厂优惠价和定制版，扼杀潜在的竞争对手</a:t>
            </a:r>
            <a:endParaRPr lang="en-US" altLang="zh-CN" sz="1400" dirty="0"/>
          </a:p>
          <a:p>
            <a:pPr marL="120650" marR="0" lvl="0" indent="-120650" fontAlgn="auto">
              <a:lnSpc>
                <a:spcPct val="120000"/>
              </a:lnSpc>
              <a:spcAft>
                <a:spcPts val="0"/>
              </a:spcAft>
              <a:buClrTx/>
              <a:buSzTx/>
              <a:tabLst/>
              <a:defRPr/>
            </a:pPr>
            <a:r>
              <a:rPr lang="zh-CN" altLang="en-US" sz="1400" dirty="0"/>
              <a:t>大厂不会为推理重新构建一套体系，大厂大量采购</a:t>
            </a:r>
            <a:r>
              <a:rPr lang="en-US" altLang="zh-CN" sz="1400" dirty="0"/>
              <a:t>N</a:t>
            </a:r>
            <a:r>
              <a:rPr lang="zh-CN" altLang="en-US" sz="1400" dirty="0"/>
              <a:t>卡的另一个原因是</a:t>
            </a:r>
            <a:r>
              <a:rPr lang="en-US" altLang="zh-CN" sz="1400" dirty="0"/>
              <a:t>N</a:t>
            </a:r>
            <a:r>
              <a:rPr lang="zh-CN" altLang="en-US" sz="1400" dirty="0"/>
              <a:t>卡不会被浪费，即使未来</a:t>
            </a:r>
            <a:r>
              <a:rPr lang="en-US" altLang="zh-CN" sz="1400" dirty="0"/>
              <a:t>GAI</a:t>
            </a:r>
            <a:r>
              <a:rPr lang="zh-CN" altLang="en-US" sz="1400" dirty="0"/>
              <a:t>走向了</a:t>
            </a:r>
            <a:r>
              <a:rPr lang="en-US" altLang="zh-CN" sz="1400" dirty="0" err="1"/>
              <a:t>MoE</a:t>
            </a:r>
            <a:r>
              <a:rPr lang="zh-CN" altLang="en-US" sz="1400" dirty="0"/>
              <a:t>中小模型模式，这些采购的</a:t>
            </a:r>
            <a:r>
              <a:rPr lang="en-US" altLang="zh-CN" sz="1400" dirty="0"/>
              <a:t>N</a:t>
            </a:r>
            <a:r>
              <a:rPr lang="zh-CN" altLang="en-US" sz="1400" dirty="0"/>
              <a:t>卡依然可以用于做推理服务，因而云端的推理的的主要算力提供商也是大厂，或者直接提供</a:t>
            </a:r>
            <a:r>
              <a:rPr lang="en-US" altLang="zh-CN" sz="1400" dirty="0"/>
              <a:t>AI</a:t>
            </a:r>
            <a:r>
              <a:rPr lang="zh-CN" altLang="en-US" sz="1400" dirty="0"/>
              <a:t> </a:t>
            </a:r>
            <a:r>
              <a:rPr lang="en-US" altLang="zh-CN" sz="1400" dirty="0"/>
              <a:t>API</a:t>
            </a:r>
            <a:r>
              <a:rPr lang="zh-CN" altLang="en-US" sz="1400" dirty="0"/>
              <a:t>服务，或者作为基础设施提供商，由</a:t>
            </a:r>
            <a:r>
              <a:rPr lang="en-US" altLang="zh-CN" sz="1400" dirty="0"/>
              <a:t>startup</a:t>
            </a:r>
            <a:r>
              <a:rPr lang="zh-CN" altLang="en-US" sz="1400" dirty="0"/>
              <a:t>来做市场和产品试错</a:t>
            </a:r>
            <a:endParaRPr lang="en-US" altLang="zh-CN" sz="1400" dirty="0"/>
          </a:p>
        </p:txBody>
      </p:sp>
    </p:spTree>
    <p:extLst>
      <p:ext uri="{BB962C8B-B14F-4D97-AF65-F5344CB8AC3E}">
        <p14:creationId xmlns:p14="http://schemas.microsoft.com/office/powerpoint/2010/main" val="1382323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87F5C-A5DE-96B3-54EF-95F389BD9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AB476-DBC0-A87C-5C86-A03516CB25A1}"/>
              </a:ext>
            </a:extLst>
          </p:cNvPr>
          <p:cNvSpPr>
            <a:spLocks noGrp="1"/>
          </p:cNvSpPr>
          <p:nvPr>
            <p:ph type="title"/>
          </p:nvPr>
        </p:nvSpPr>
        <p:spPr/>
        <p:txBody>
          <a:bodyPr>
            <a:normAutofit/>
          </a:bodyPr>
          <a:lstStyle/>
          <a:p>
            <a:r>
              <a:rPr lang="en-US" sz="2400" dirty="0" err="1"/>
              <a:t>因为大厂囤货导致</a:t>
            </a:r>
            <a:r>
              <a:rPr lang="en-US" altLang="zh-CN" sz="2400" dirty="0" err="1"/>
              <a:t>GPU</a:t>
            </a:r>
            <a:r>
              <a:rPr lang="en-US" sz="2400" dirty="0" err="1"/>
              <a:t>训练算力紧缺</a:t>
            </a:r>
            <a:r>
              <a:rPr lang="zh-CN" altLang="en-US" sz="2400" dirty="0"/>
              <a:t>，例如：</a:t>
            </a:r>
            <a:r>
              <a:rPr lang="en-US" altLang="zh-CN" sz="2400" dirty="0"/>
              <a:t>Meta</a:t>
            </a:r>
            <a:r>
              <a:rPr lang="zh-CN" altLang="en-US" sz="2400" dirty="0"/>
              <a:t> </a:t>
            </a:r>
            <a:r>
              <a:rPr lang="en-US" altLang="zh-CN" sz="2400" dirty="0"/>
              <a:t>H100</a:t>
            </a:r>
            <a:r>
              <a:rPr lang="zh-CN" altLang="en-US" sz="2400" dirty="0"/>
              <a:t> </a:t>
            </a:r>
            <a:r>
              <a:rPr lang="en-US" altLang="zh-CN" sz="2400" dirty="0"/>
              <a:t>GPU</a:t>
            </a:r>
            <a:r>
              <a:rPr lang="zh-CN" altLang="en-US" sz="2400" dirty="0"/>
              <a:t>采购价值</a:t>
            </a:r>
            <a:r>
              <a:rPr lang="en-US" altLang="zh-CN" sz="2400" dirty="0"/>
              <a:t>$18B</a:t>
            </a:r>
            <a:br>
              <a:rPr lang="en-US" sz="2400" dirty="0"/>
            </a:br>
            <a:endParaRPr lang="en-US" sz="2400" dirty="0"/>
          </a:p>
        </p:txBody>
      </p:sp>
      <p:pic>
        <p:nvPicPr>
          <p:cNvPr id="12290" name="Picture 2" descr="Omdia">
            <a:extLst>
              <a:ext uri="{FF2B5EF4-FFF2-40B4-BE49-F238E27FC236}">
                <a16:creationId xmlns:a16="http://schemas.microsoft.com/office/drawing/2014/main" id="{848FD3B4-EE2B-1C32-A65A-A385502A0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44" y="2010979"/>
            <a:ext cx="8445236" cy="32021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65292A-8962-3E10-D603-BECA4C7CF922}"/>
              </a:ext>
            </a:extLst>
          </p:cNvPr>
          <p:cNvSpPr txBox="1"/>
          <p:nvPr/>
        </p:nvSpPr>
        <p:spPr>
          <a:xfrm>
            <a:off x="2448911" y="3678128"/>
            <a:ext cx="232780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solidFill>
                <a:effectLst/>
                <a:uLnTx/>
                <a:uFillTx/>
                <a:latin typeface="Tenorite" pitchFamily="2" charset="0"/>
                <a:ea typeface="+mn-ea"/>
                <a:cs typeface="+mn-cs"/>
              </a:rPr>
              <a:t>A</a:t>
            </a:r>
            <a:r>
              <a:rPr lang="en-US" altLang="zh-CN" sz="1400" dirty="0">
                <a:solidFill>
                  <a:prstClr val="black"/>
                </a:solidFill>
                <a:latin typeface="Tenorite" pitchFamily="2" charset="0"/>
              </a:rPr>
              <a:t>100</a:t>
            </a:r>
            <a:r>
              <a:rPr lang="zh-CN" altLang="en-US" sz="1400" dirty="0">
                <a:solidFill>
                  <a:prstClr val="black"/>
                </a:solidFill>
                <a:latin typeface="Tenorite" pitchFamily="2" charset="0"/>
              </a:rPr>
              <a:t>和</a:t>
            </a:r>
            <a:r>
              <a:rPr lang="en-US" altLang="zh-CN" sz="1400" dirty="0">
                <a:solidFill>
                  <a:prstClr val="black"/>
                </a:solidFill>
                <a:latin typeface="Tenorite" pitchFamily="2" charset="0"/>
              </a:rPr>
              <a:t>H100</a:t>
            </a:r>
            <a:r>
              <a:rPr lang="zh-CN" altLang="en-US" sz="1400" dirty="0">
                <a:solidFill>
                  <a:prstClr val="black"/>
                </a:solidFill>
                <a:latin typeface="Tenorite" pitchFamily="2" charset="0"/>
              </a:rPr>
              <a:t>全面缺货，等待时间为年</a:t>
            </a:r>
            <a:endParaRPr kumimoji="0" lang="en-US" sz="1400" i="0" u="none" strike="noStrike" kern="1200" cap="none" spc="0" normalizeH="0" baseline="0" noProof="0" dirty="0">
              <a:ln>
                <a:noFill/>
              </a:ln>
              <a:solidFill>
                <a:prstClr val="black"/>
              </a:solidFill>
              <a:effectLst/>
              <a:uLnTx/>
              <a:uFillTx/>
              <a:latin typeface="Tenorite" pitchFamily="2" charset="0"/>
              <a:ea typeface="+mn-ea"/>
              <a:cs typeface="+mn-cs"/>
            </a:endParaRPr>
          </a:p>
        </p:txBody>
      </p:sp>
      <p:pic>
        <p:nvPicPr>
          <p:cNvPr id="6" name="Picture 5">
            <a:extLst>
              <a:ext uri="{FF2B5EF4-FFF2-40B4-BE49-F238E27FC236}">
                <a16:creationId xmlns:a16="http://schemas.microsoft.com/office/drawing/2014/main" id="{CBD8A97B-D78E-C319-B01C-369711E8F28C}"/>
              </a:ext>
            </a:extLst>
          </p:cNvPr>
          <p:cNvPicPr>
            <a:picLocks noChangeAspect="1"/>
          </p:cNvPicPr>
          <p:nvPr/>
        </p:nvPicPr>
        <p:blipFill>
          <a:blip r:embed="rId4"/>
          <a:stretch>
            <a:fillRect/>
          </a:stretch>
        </p:blipFill>
        <p:spPr>
          <a:xfrm>
            <a:off x="370490" y="5213131"/>
            <a:ext cx="4684986" cy="494526"/>
          </a:xfrm>
          <a:prstGeom prst="rect">
            <a:avLst/>
          </a:prstGeom>
        </p:spPr>
      </p:pic>
      <p:pic>
        <p:nvPicPr>
          <p:cNvPr id="7" name="Picture 6">
            <a:extLst>
              <a:ext uri="{FF2B5EF4-FFF2-40B4-BE49-F238E27FC236}">
                <a16:creationId xmlns:a16="http://schemas.microsoft.com/office/drawing/2014/main" id="{4F9B495A-9AFB-59D1-1939-D1E0F538C2FD}"/>
              </a:ext>
            </a:extLst>
          </p:cNvPr>
          <p:cNvPicPr>
            <a:picLocks noChangeAspect="1"/>
          </p:cNvPicPr>
          <p:nvPr/>
        </p:nvPicPr>
        <p:blipFill>
          <a:blip r:embed="rId5"/>
          <a:stretch>
            <a:fillRect/>
          </a:stretch>
        </p:blipFill>
        <p:spPr>
          <a:xfrm>
            <a:off x="5293272" y="2010979"/>
            <a:ext cx="5863572" cy="3202152"/>
          </a:xfrm>
          <a:prstGeom prst="rect">
            <a:avLst/>
          </a:prstGeom>
        </p:spPr>
      </p:pic>
    </p:spTree>
    <p:extLst>
      <p:ext uri="{BB962C8B-B14F-4D97-AF65-F5344CB8AC3E}">
        <p14:creationId xmlns:p14="http://schemas.microsoft.com/office/powerpoint/2010/main" val="361278457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6109</Words>
  <Application>Microsoft Macintosh PowerPoint</Application>
  <PresentationFormat>Widescreen</PresentationFormat>
  <Paragraphs>715</Paragraphs>
  <Slides>31</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inherit</vt:lpstr>
      <vt:lpstr>Inter</vt:lpstr>
      <vt:lpstr>Microsoft YaHei UI</vt:lpstr>
      <vt:lpstr>Microsoft YaHei UI Light</vt:lpstr>
      <vt:lpstr>Söhne</vt:lpstr>
      <vt:lpstr>Arial</vt:lpstr>
      <vt:lpstr>Avenir</vt:lpstr>
      <vt:lpstr>Avenir Light</vt:lpstr>
      <vt:lpstr>Calibri</vt:lpstr>
      <vt:lpstr>Lato</vt:lpstr>
      <vt:lpstr>Source Sans Pro</vt:lpstr>
      <vt:lpstr>Tenorite</vt:lpstr>
      <vt:lpstr>Trebuchet MS</vt:lpstr>
      <vt:lpstr>1_Office Theme</vt:lpstr>
      <vt:lpstr>ChatGPT的演进：从API服务到爆款互联网应用，智慧互联网已然来临</vt:lpstr>
      <vt:lpstr>ChatGPT为代表的新的搜索方式具有改变互联网入口的机会</vt:lpstr>
      <vt:lpstr>Web演进历史和基于GAI的智慧互联网</vt:lpstr>
      <vt:lpstr>Web演进历史和基于GAI的智慧互联网</vt:lpstr>
      <vt:lpstr>可以按照自动驾驶分级概念去理解GAI的主要产品形态</vt:lpstr>
      <vt:lpstr>GAI成为人类表达自己的另外一种方式</vt:lpstr>
      <vt:lpstr>GAI引领计算产业、消费电子产品和互联网服务的新篇章</vt:lpstr>
      <vt:lpstr>GAI计算市场是N厂和移动计算阵营的对决</vt:lpstr>
      <vt:lpstr>因为大厂囤货导致GPU训练算力紧缺，例如：Meta H100 GPU采购价值$18B </vt:lpstr>
      <vt:lpstr>AI PC 市场趋势：通过AI PC 概念启动PC产业恢复增长</vt:lpstr>
      <vt:lpstr>AI PC 产品形态定义：CoPilot Enabled App</vt:lpstr>
      <vt:lpstr>Office 365 CoPilot 架构</vt:lpstr>
      <vt:lpstr>On-Device GAI的样例</vt:lpstr>
      <vt:lpstr>AI PC 芯片：LLM NPU，High Capacity LPDDR5x，High Memory Throughtput</vt:lpstr>
      <vt:lpstr>AI PC 面临的挑战</vt:lpstr>
      <vt:lpstr>Office 365 CoPilot 主要功能和竞争对手</vt:lpstr>
      <vt:lpstr>GAI 市场不温不火的主要原因</vt:lpstr>
      <vt:lpstr>开源LLM分层生态</vt:lpstr>
      <vt:lpstr>开源LLM参与者的动机</vt:lpstr>
      <vt:lpstr>基于开源底座模型（Foundation Model）通过生态迅速提升性能</vt:lpstr>
      <vt:lpstr>基于公开测评标准，Mistral的MoE开源模型已经达到GTP3.5水平</vt:lpstr>
      <vt:lpstr>基于Mixtral MoE 底座模型的模型生态，不断提升在各评测指标的分数</vt:lpstr>
      <vt:lpstr>规模的MoE是On-Device LLM的性能标杆</vt:lpstr>
      <vt:lpstr>开发一款面向on-devic的开源LLM的门槛降低了</vt:lpstr>
      <vt:lpstr>On-Device 优化的收益很高</vt:lpstr>
      <vt:lpstr>Open Source GAI Ecosystem Landscape</vt:lpstr>
      <vt:lpstr>Open Source GAI 生态介绍</vt:lpstr>
      <vt:lpstr>GAI开源的碎片化应用生态需要通过开源基金会来整合标准</vt:lpstr>
      <vt:lpstr>On-Device模型推理和微调栈和标准</vt:lpstr>
      <vt:lpstr>移动阵营在开源GAI生态和计算标准领域缺乏生态和标准话语权</vt:lpstr>
      <vt:lpstr>未来终端的形态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ChatGPT的演进：从API服务到爆款互联网应用，智慧互联网已然来临</dc:title>
  <dc:creator>Yue Chen</dc:creator>
  <cp:lastModifiedBy>Yue Chen</cp:lastModifiedBy>
  <cp:revision>23</cp:revision>
  <dcterms:created xsi:type="dcterms:W3CDTF">2024-01-30T19:19:24Z</dcterms:created>
  <dcterms:modified xsi:type="dcterms:W3CDTF">2024-01-31T06:22:29Z</dcterms:modified>
</cp:coreProperties>
</file>